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47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11AFC06-B8B1-4C54-8F0F-818363A32402}" type="datetimeFigureOut">
              <a:rPr lang="en-US" smtClean="0"/>
              <a:t>1/26/2009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BA8A374-00EE-4525-A1EB-0EFBB59EBF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F106-E9E0-4A0E-87F7-F6647EE9D850}" type="datetimeFigureOut">
              <a:rPr lang="en-US" smtClean="0"/>
              <a:pPr/>
              <a:t>1/26/2009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275EF-73E5-4C5D-A48A-ACBD2B1CB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F106-E9E0-4A0E-87F7-F6647EE9D850}" type="datetimeFigureOut">
              <a:rPr lang="en-US" smtClean="0"/>
              <a:pPr/>
              <a:t>1/26/2009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275EF-73E5-4C5D-A48A-ACBD2B1CB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F106-E9E0-4A0E-87F7-F6647EE9D850}" type="datetimeFigureOut">
              <a:rPr lang="en-US" smtClean="0"/>
              <a:pPr/>
              <a:t>1/26/2009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275EF-73E5-4C5D-A48A-ACBD2B1CB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F106-E9E0-4A0E-87F7-F6647EE9D850}" type="datetimeFigureOut">
              <a:rPr lang="en-US" smtClean="0"/>
              <a:pPr/>
              <a:t>1/26/2009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275EF-73E5-4C5D-A48A-ACBD2B1CB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F106-E9E0-4A0E-87F7-F6647EE9D850}" type="datetimeFigureOut">
              <a:rPr lang="en-US" smtClean="0"/>
              <a:pPr/>
              <a:t>1/26/2009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275EF-73E5-4C5D-A48A-ACBD2B1CB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F106-E9E0-4A0E-87F7-F6647EE9D850}" type="datetimeFigureOut">
              <a:rPr lang="en-US" smtClean="0"/>
              <a:pPr/>
              <a:t>1/26/2009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275EF-73E5-4C5D-A48A-ACBD2B1CB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F106-E9E0-4A0E-87F7-F6647EE9D850}" type="datetimeFigureOut">
              <a:rPr lang="en-US" smtClean="0"/>
              <a:pPr/>
              <a:t>1/26/2009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275EF-73E5-4C5D-A48A-ACBD2B1CB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F106-E9E0-4A0E-87F7-F6647EE9D850}" type="datetimeFigureOut">
              <a:rPr lang="en-US" smtClean="0"/>
              <a:pPr/>
              <a:t>1/26/2009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275EF-73E5-4C5D-A48A-ACBD2B1CB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F106-E9E0-4A0E-87F7-F6647EE9D850}" type="datetimeFigureOut">
              <a:rPr lang="en-US" smtClean="0"/>
              <a:pPr/>
              <a:t>1/26/2009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275EF-73E5-4C5D-A48A-ACBD2B1CB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F106-E9E0-4A0E-87F7-F6647EE9D850}" type="datetimeFigureOut">
              <a:rPr lang="en-US" smtClean="0"/>
              <a:pPr/>
              <a:t>1/26/2009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275EF-73E5-4C5D-A48A-ACBD2B1CB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F106-E9E0-4A0E-87F7-F6647EE9D850}" type="datetimeFigureOut">
              <a:rPr lang="en-US" smtClean="0"/>
              <a:pPr/>
              <a:t>1/26/2009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275EF-73E5-4C5D-A48A-ACBD2B1CB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0F106-E9E0-4A0E-87F7-F6647EE9D850}" type="datetimeFigureOut">
              <a:rPr lang="en-US" smtClean="0"/>
              <a:pPr/>
              <a:t>1/26/2009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275EF-73E5-4C5D-A48A-ACBD2B1CB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7" name="Rectangle 4"/>
          <p:cNvSpPr>
            <a:spLocks noChangeArrowheads="1"/>
          </p:cNvSpPr>
          <p:nvPr/>
        </p:nvSpPr>
        <p:spPr bwMode="auto">
          <a:xfrm>
            <a:off x="1230313" y="2546350"/>
            <a:ext cx="6107112" cy="3687763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838" name="Freeform 5"/>
          <p:cNvSpPr>
            <a:spLocks/>
          </p:cNvSpPr>
          <p:nvPr/>
        </p:nvSpPr>
        <p:spPr bwMode="auto">
          <a:xfrm>
            <a:off x="1268413" y="2584450"/>
            <a:ext cx="5991225" cy="3609975"/>
          </a:xfrm>
          <a:custGeom>
            <a:avLst/>
            <a:gdLst>
              <a:gd name="T0" fmla="*/ 121 w 3774"/>
              <a:gd name="T1" fmla="*/ 49 h 2274"/>
              <a:gd name="T2" fmla="*/ 459 w 3774"/>
              <a:gd name="T3" fmla="*/ 170 h 2274"/>
              <a:gd name="T4" fmla="*/ 919 w 3774"/>
              <a:gd name="T5" fmla="*/ 49 h 2274"/>
              <a:gd name="T6" fmla="*/ 2080 w 3774"/>
              <a:gd name="T7" fmla="*/ 97 h 2274"/>
              <a:gd name="T8" fmla="*/ 2879 w 3774"/>
              <a:gd name="T9" fmla="*/ 0 h 2274"/>
              <a:gd name="T10" fmla="*/ 3604 w 3774"/>
              <a:gd name="T11" fmla="*/ 121 h 2274"/>
              <a:gd name="T12" fmla="*/ 3774 w 3774"/>
              <a:gd name="T13" fmla="*/ 1186 h 2274"/>
              <a:gd name="T14" fmla="*/ 3629 w 3774"/>
              <a:gd name="T15" fmla="*/ 2202 h 2274"/>
              <a:gd name="T16" fmla="*/ 2927 w 3774"/>
              <a:gd name="T17" fmla="*/ 2202 h 2274"/>
              <a:gd name="T18" fmla="*/ 2056 w 3774"/>
              <a:gd name="T19" fmla="*/ 2274 h 2274"/>
              <a:gd name="T20" fmla="*/ 411 w 3774"/>
              <a:gd name="T21" fmla="*/ 2202 h 2274"/>
              <a:gd name="T22" fmla="*/ 48 w 3774"/>
              <a:gd name="T23" fmla="*/ 2154 h 2274"/>
              <a:gd name="T24" fmla="*/ 0 w 3774"/>
              <a:gd name="T25" fmla="*/ 1815 h 2274"/>
              <a:gd name="T26" fmla="*/ 217 w 3774"/>
              <a:gd name="T27" fmla="*/ 1041 h 2274"/>
              <a:gd name="T28" fmla="*/ 121 w 3774"/>
              <a:gd name="T29" fmla="*/ 49 h 227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774"/>
              <a:gd name="T46" fmla="*/ 0 h 2274"/>
              <a:gd name="T47" fmla="*/ 3774 w 3774"/>
              <a:gd name="T48" fmla="*/ 2274 h 227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774" h="2274">
                <a:moveTo>
                  <a:pt x="121" y="49"/>
                </a:moveTo>
                <a:lnTo>
                  <a:pt x="459" y="170"/>
                </a:lnTo>
                <a:lnTo>
                  <a:pt x="919" y="49"/>
                </a:lnTo>
                <a:lnTo>
                  <a:pt x="2080" y="97"/>
                </a:lnTo>
                <a:lnTo>
                  <a:pt x="2879" y="0"/>
                </a:lnTo>
                <a:lnTo>
                  <a:pt x="3604" y="121"/>
                </a:lnTo>
                <a:lnTo>
                  <a:pt x="3774" y="1186"/>
                </a:lnTo>
                <a:lnTo>
                  <a:pt x="3629" y="2202"/>
                </a:lnTo>
                <a:lnTo>
                  <a:pt x="2927" y="2202"/>
                </a:lnTo>
                <a:lnTo>
                  <a:pt x="2056" y="2274"/>
                </a:lnTo>
                <a:lnTo>
                  <a:pt x="411" y="2202"/>
                </a:lnTo>
                <a:lnTo>
                  <a:pt x="48" y="2154"/>
                </a:lnTo>
                <a:lnTo>
                  <a:pt x="0" y="1815"/>
                </a:lnTo>
                <a:lnTo>
                  <a:pt x="217" y="1041"/>
                </a:lnTo>
                <a:lnTo>
                  <a:pt x="121" y="49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Boustrophedon Cell Decomposition</a:t>
            </a:r>
          </a:p>
        </p:txBody>
      </p:sp>
      <p:sp>
        <p:nvSpPr>
          <p:cNvPr id="120841" name="Line 11"/>
          <p:cNvSpPr>
            <a:spLocks noChangeShapeType="1"/>
          </p:cNvSpPr>
          <p:nvPr/>
        </p:nvSpPr>
        <p:spPr bwMode="auto">
          <a:xfrm flipV="1">
            <a:off x="3651250" y="2700338"/>
            <a:ext cx="0" cy="168910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842" name="Line 13"/>
          <p:cNvSpPr>
            <a:spLocks noChangeShapeType="1"/>
          </p:cNvSpPr>
          <p:nvPr/>
        </p:nvSpPr>
        <p:spPr bwMode="auto">
          <a:xfrm flipV="1">
            <a:off x="2306638" y="2776538"/>
            <a:ext cx="0" cy="238125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843" name="Line 14"/>
          <p:cNvSpPr>
            <a:spLocks noChangeShapeType="1"/>
          </p:cNvSpPr>
          <p:nvPr/>
        </p:nvSpPr>
        <p:spPr bwMode="auto">
          <a:xfrm flipV="1">
            <a:off x="6262688" y="2659063"/>
            <a:ext cx="3175" cy="963612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844" name="Line 15"/>
          <p:cNvSpPr>
            <a:spLocks noChangeShapeType="1"/>
          </p:cNvSpPr>
          <p:nvPr/>
        </p:nvSpPr>
        <p:spPr bwMode="auto">
          <a:xfrm flipH="1" flipV="1">
            <a:off x="4310063" y="2713038"/>
            <a:ext cx="7937" cy="1671637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845" name="Line 19"/>
          <p:cNvSpPr>
            <a:spLocks noChangeShapeType="1"/>
          </p:cNvSpPr>
          <p:nvPr/>
        </p:nvSpPr>
        <p:spPr bwMode="auto">
          <a:xfrm>
            <a:off x="4918075" y="2700338"/>
            <a:ext cx="0" cy="165100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846" name="Line 20"/>
          <p:cNvSpPr>
            <a:spLocks noChangeShapeType="1"/>
          </p:cNvSpPr>
          <p:nvPr/>
        </p:nvSpPr>
        <p:spPr bwMode="auto">
          <a:xfrm>
            <a:off x="6108700" y="3582988"/>
            <a:ext cx="0" cy="2497137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847" name="Line 24"/>
          <p:cNvSpPr>
            <a:spLocks noChangeShapeType="1"/>
          </p:cNvSpPr>
          <p:nvPr/>
        </p:nvSpPr>
        <p:spPr bwMode="auto">
          <a:xfrm flipV="1">
            <a:off x="6262688" y="3622675"/>
            <a:ext cx="0" cy="766763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848" name="Line 26"/>
          <p:cNvSpPr>
            <a:spLocks noChangeShapeType="1"/>
          </p:cNvSpPr>
          <p:nvPr/>
        </p:nvSpPr>
        <p:spPr bwMode="auto">
          <a:xfrm>
            <a:off x="6835775" y="2752725"/>
            <a:ext cx="3175" cy="332740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849" name="Line 27"/>
          <p:cNvSpPr>
            <a:spLocks noChangeShapeType="1"/>
          </p:cNvSpPr>
          <p:nvPr/>
        </p:nvSpPr>
        <p:spPr bwMode="auto">
          <a:xfrm>
            <a:off x="5878513" y="3505200"/>
            <a:ext cx="0" cy="2574925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850" name="Line 31"/>
          <p:cNvSpPr>
            <a:spLocks noChangeShapeType="1"/>
          </p:cNvSpPr>
          <p:nvPr/>
        </p:nvSpPr>
        <p:spPr bwMode="auto">
          <a:xfrm>
            <a:off x="4649788" y="4965700"/>
            <a:ext cx="0" cy="1220788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851" name="Line 34"/>
          <p:cNvSpPr>
            <a:spLocks noChangeShapeType="1"/>
          </p:cNvSpPr>
          <p:nvPr/>
        </p:nvSpPr>
        <p:spPr bwMode="auto">
          <a:xfrm flipH="1">
            <a:off x="2076450" y="2835275"/>
            <a:ext cx="1588" cy="3248025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852" name="Line 39"/>
          <p:cNvSpPr>
            <a:spLocks noChangeShapeType="1"/>
          </p:cNvSpPr>
          <p:nvPr/>
        </p:nvSpPr>
        <p:spPr bwMode="auto">
          <a:xfrm flipV="1">
            <a:off x="3035300" y="3929063"/>
            <a:ext cx="0" cy="1420812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853" name="Line 42"/>
          <p:cNvSpPr>
            <a:spLocks noChangeShapeType="1"/>
          </p:cNvSpPr>
          <p:nvPr/>
        </p:nvSpPr>
        <p:spPr bwMode="auto">
          <a:xfrm flipV="1">
            <a:off x="3343275" y="4427538"/>
            <a:ext cx="0" cy="73025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854" name="Line 44"/>
          <p:cNvSpPr>
            <a:spLocks noChangeShapeType="1"/>
          </p:cNvSpPr>
          <p:nvPr/>
        </p:nvSpPr>
        <p:spPr bwMode="auto">
          <a:xfrm flipV="1">
            <a:off x="1609725" y="2714625"/>
            <a:ext cx="4763" cy="332740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855" name="Line 109"/>
          <p:cNvSpPr>
            <a:spLocks noChangeShapeType="1"/>
          </p:cNvSpPr>
          <p:nvPr/>
        </p:nvSpPr>
        <p:spPr bwMode="auto">
          <a:xfrm>
            <a:off x="4881563" y="5162550"/>
            <a:ext cx="0" cy="995363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3943" name="AutoShape 119"/>
          <p:cNvSpPr>
            <a:spLocks noChangeArrowheads="1"/>
          </p:cNvSpPr>
          <p:nvPr/>
        </p:nvSpPr>
        <p:spPr bwMode="auto">
          <a:xfrm>
            <a:off x="4033838" y="1778000"/>
            <a:ext cx="1420812" cy="344488"/>
          </a:xfrm>
          <a:prstGeom prst="wedgeRoundRectCallout">
            <a:avLst>
              <a:gd name="adj1" fmla="val -76926"/>
              <a:gd name="adj2" fmla="val 389171"/>
              <a:gd name="adj3" fmla="val 16667"/>
            </a:avLst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r>
              <a:rPr lang="en-US" sz="1400">
                <a:solidFill>
                  <a:srgbClr val="000000"/>
                </a:solidFill>
              </a:rPr>
              <a:t>Critical points</a:t>
            </a:r>
            <a:endParaRPr lang="en-US" sz="1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0857" name="Freeform 66"/>
          <p:cNvSpPr>
            <a:spLocks/>
          </p:cNvSpPr>
          <p:nvPr/>
        </p:nvSpPr>
        <p:spPr bwMode="auto">
          <a:xfrm>
            <a:off x="2306638" y="3084513"/>
            <a:ext cx="1344612" cy="922337"/>
          </a:xfrm>
          <a:custGeom>
            <a:avLst/>
            <a:gdLst>
              <a:gd name="T0" fmla="*/ 0 w 847"/>
              <a:gd name="T1" fmla="*/ 435 h 581"/>
              <a:gd name="T2" fmla="*/ 218 w 847"/>
              <a:gd name="T3" fmla="*/ 193 h 581"/>
              <a:gd name="T4" fmla="*/ 387 w 847"/>
              <a:gd name="T5" fmla="*/ 339 h 581"/>
              <a:gd name="T6" fmla="*/ 701 w 847"/>
              <a:gd name="T7" fmla="*/ 0 h 581"/>
              <a:gd name="T8" fmla="*/ 847 w 847"/>
              <a:gd name="T9" fmla="*/ 145 h 581"/>
              <a:gd name="T10" fmla="*/ 556 w 847"/>
              <a:gd name="T11" fmla="*/ 508 h 581"/>
              <a:gd name="T12" fmla="*/ 266 w 847"/>
              <a:gd name="T13" fmla="*/ 581 h 581"/>
              <a:gd name="T14" fmla="*/ 193 w 847"/>
              <a:gd name="T15" fmla="*/ 435 h 581"/>
              <a:gd name="T16" fmla="*/ 97 w 847"/>
              <a:gd name="T17" fmla="*/ 508 h 581"/>
              <a:gd name="T18" fmla="*/ 24 w 847"/>
              <a:gd name="T19" fmla="*/ 484 h 581"/>
              <a:gd name="T20" fmla="*/ 0 w 847"/>
              <a:gd name="T21" fmla="*/ 435 h 58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47"/>
              <a:gd name="T34" fmla="*/ 0 h 581"/>
              <a:gd name="T35" fmla="*/ 847 w 847"/>
              <a:gd name="T36" fmla="*/ 581 h 58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47" h="581">
                <a:moveTo>
                  <a:pt x="0" y="435"/>
                </a:moveTo>
                <a:lnTo>
                  <a:pt x="218" y="193"/>
                </a:lnTo>
                <a:lnTo>
                  <a:pt x="387" y="339"/>
                </a:lnTo>
                <a:lnTo>
                  <a:pt x="701" y="0"/>
                </a:lnTo>
                <a:lnTo>
                  <a:pt x="847" y="145"/>
                </a:lnTo>
                <a:lnTo>
                  <a:pt x="556" y="508"/>
                </a:lnTo>
                <a:lnTo>
                  <a:pt x="266" y="581"/>
                </a:lnTo>
                <a:lnTo>
                  <a:pt x="193" y="435"/>
                </a:lnTo>
                <a:lnTo>
                  <a:pt x="97" y="508"/>
                </a:lnTo>
                <a:lnTo>
                  <a:pt x="24" y="484"/>
                </a:lnTo>
                <a:lnTo>
                  <a:pt x="0" y="43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858" name="Freeform 67"/>
          <p:cNvSpPr>
            <a:spLocks/>
          </p:cNvSpPr>
          <p:nvPr/>
        </p:nvSpPr>
        <p:spPr bwMode="auto">
          <a:xfrm>
            <a:off x="4918075" y="2968625"/>
            <a:ext cx="1344613" cy="654050"/>
          </a:xfrm>
          <a:custGeom>
            <a:avLst/>
            <a:gdLst>
              <a:gd name="T0" fmla="*/ 242 w 847"/>
              <a:gd name="T1" fmla="*/ 0 h 412"/>
              <a:gd name="T2" fmla="*/ 0 w 847"/>
              <a:gd name="T3" fmla="*/ 266 h 412"/>
              <a:gd name="T4" fmla="*/ 847 w 847"/>
              <a:gd name="T5" fmla="*/ 412 h 412"/>
              <a:gd name="T6" fmla="*/ 242 w 847"/>
              <a:gd name="T7" fmla="*/ 0 h 412"/>
              <a:gd name="T8" fmla="*/ 0 60000 65536"/>
              <a:gd name="T9" fmla="*/ 0 60000 65536"/>
              <a:gd name="T10" fmla="*/ 0 60000 65536"/>
              <a:gd name="T11" fmla="*/ 0 60000 65536"/>
              <a:gd name="T12" fmla="*/ 0 w 847"/>
              <a:gd name="T13" fmla="*/ 0 h 412"/>
              <a:gd name="T14" fmla="*/ 847 w 847"/>
              <a:gd name="T15" fmla="*/ 412 h 4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47" h="412">
                <a:moveTo>
                  <a:pt x="242" y="0"/>
                </a:moveTo>
                <a:lnTo>
                  <a:pt x="0" y="266"/>
                </a:lnTo>
                <a:lnTo>
                  <a:pt x="847" y="412"/>
                </a:lnTo>
                <a:lnTo>
                  <a:pt x="242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859" name="Freeform 70"/>
          <p:cNvSpPr>
            <a:spLocks/>
          </p:cNvSpPr>
          <p:nvPr/>
        </p:nvSpPr>
        <p:spPr bwMode="auto">
          <a:xfrm>
            <a:off x="2076450" y="3736975"/>
            <a:ext cx="3802063" cy="2305050"/>
          </a:xfrm>
          <a:custGeom>
            <a:avLst/>
            <a:gdLst>
              <a:gd name="T0" fmla="*/ 121 w 2395"/>
              <a:gd name="T1" fmla="*/ 871 h 1452"/>
              <a:gd name="T2" fmla="*/ 0 w 2395"/>
              <a:gd name="T3" fmla="*/ 1016 h 1452"/>
              <a:gd name="T4" fmla="*/ 0 w 2395"/>
              <a:gd name="T5" fmla="*/ 1161 h 1452"/>
              <a:gd name="T6" fmla="*/ 338 w 2395"/>
              <a:gd name="T7" fmla="*/ 1282 h 1452"/>
              <a:gd name="T8" fmla="*/ 701 w 2395"/>
              <a:gd name="T9" fmla="*/ 1452 h 1452"/>
              <a:gd name="T10" fmla="*/ 895 w 2395"/>
              <a:gd name="T11" fmla="*/ 1258 h 1452"/>
              <a:gd name="T12" fmla="*/ 1185 w 2395"/>
              <a:gd name="T13" fmla="*/ 1379 h 1452"/>
              <a:gd name="T14" fmla="*/ 1621 w 2395"/>
              <a:gd name="T15" fmla="*/ 1113 h 1452"/>
              <a:gd name="T16" fmla="*/ 1451 w 2395"/>
              <a:gd name="T17" fmla="*/ 919 h 1452"/>
              <a:gd name="T18" fmla="*/ 1427 w 2395"/>
              <a:gd name="T19" fmla="*/ 653 h 1452"/>
              <a:gd name="T20" fmla="*/ 1524 w 2395"/>
              <a:gd name="T21" fmla="*/ 678 h 1452"/>
              <a:gd name="T22" fmla="*/ 1766 w 2395"/>
              <a:gd name="T23" fmla="*/ 895 h 1452"/>
              <a:gd name="T24" fmla="*/ 1766 w 2395"/>
              <a:gd name="T25" fmla="*/ 1234 h 1452"/>
              <a:gd name="T26" fmla="*/ 1790 w 2395"/>
              <a:gd name="T27" fmla="*/ 1379 h 1452"/>
              <a:gd name="T28" fmla="*/ 2225 w 2395"/>
              <a:gd name="T29" fmla="*/ 1331 h 1452"/>
              <a:gd name="T30" fmla="*/ 2395 w 2395"/>
              <a:gd name="T31" fmla="*/ 968 h 1452"/>
              <a:gd name="T32" fmla="*/ 2129 w 2395"/>
              <a:gd name="T33" fmla="*/ 605 h 1452"/>
              <a:gd name="T34" fmla="*/ 1887 w 2395"/>
              <a:gd name="T35" fmla="*/ 363 h 1452"/>
              <a:gd name="T36" fmla="*/ 1572 w 2395"/>
              <a:gd name="T37" fmla="*/ 387 h 1452"/>
              <a:gd name="T38" fmla="*/ 1379 w 2395"/>
              <a:gd name="T39" fmla="*/ 363 h 1452"/>
              <a:gd name="T40" fmla="*/ 1403 w 2395"/>
              <a:gd name="T41" fmla="*/ 49 h 1452"/>
              <a:gd name="T42" fmla="*/ 1330 w 2395"/>
              <a:gd name="T43" fmla="*/ 0 h 1452"/>
              <a:gd name="T44" fmla="*/ 1282 w 2395"/>
              <a:gd name="T45" fmla="*/ 315 h 1452"/>
              <a:gd name="T46" fmla="*/ 1233 w 2395"/>
              <a:gd name="T47" fmla="*/ 411 h 1452"/>
              <a:gd name="T48" fmla="*/ 629 w 2395"/>
              <a:gd name="T49" fmla="*/ 363 h 1452"/>
              <a:gd name="T50" fmla="*/ 604 w 2395"/>
              <a:gd name="T51" fmla="*/ 653 h 1452"/>
              <a:gd name="T52" fmla="*/ 798 w 2395"/>
              <a:gd name="T53" fmla="*/ 653 h 1452"/>
              <a:gd name="T54" fmla="*/ 774 w 2395"/>
              <a:gd name="T55" fmla="*/ 508 h 1452"/>
              <a:gd name="T56" fmla="*/ 1185 w 2395"/>
              <a:gd name="T57" fmla="*/ 557 h 1452"/>
              <a:gd name="T58" fmla="*/ 1258 w 2395"/>
              <a:gd name="T59" fmla="*/ 726 h 1452"/>
              <a:gd name="T60" fmla="*/ 1306 w 2395"/>
              <a:gd name="T61" fmla="*/ 968 h 1452"/>
              <a:gd name="T62" fmla="*/ 1064 w 2395"/>
              <a:gd name="T63" fmla="*/ 1065 h 1452"/>
              <a:gd name="T64" fmla="*/ 1016 w 2395"/>
              <a:gd name="T65" fmla="*/ 678 h 1452"/>
              <a:gd name="T66" fmla="*/ 895 w 2395"/>
              <a:gd name="T67" fmla="*/ 774 h 1452"/>
              <a:gd name="T68" fmla="*/ 701 w 2395"/>
              <a:gd name="T69" fmla="*/ 992 h 1452"/>
              <a:gd name="T70" fmla="*/ 532 w 2395"/>
              <a:gd name="T71" fmla="*/ 1016 h 1452"/>
              <a:gd name="T72" fmla="*/ 121 w 2395"/>
              <a:gd name="T73" fmla="*/ 871 h 145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395"/>
              <a:gd name="T112" fmla="*/ 0 h 1452"/>
              <a:gd name="T113" fmla="*/ 2395 w 2395"/>
              <a:gd name="T114" fmla="*/ 1452 h 1452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395" h="1452">
                <a:moveTo>
                  <a:pt x="121" y="871"/>
                </a:moveTo>
                <a:lnTo>
                  <a:pt x="0" y="1016"/>
                </a:lnTo>
                <a:lnTo>
                  <a:pt x="0" y="1161"/>
                </a:lnTo>
                <a:lnTo>
                  <a:pt x="338" y="1282"/>
                </a:lnTo>
                <a:lnTo>
                  <a:pt x="701" y="1452"/>
                </a:lnTo>
                <a:lnTo>
                  <a:pt x="895" y="1258"/>
                </a:lnTo>
                <a:lnTo>
                  <a:pt x="1185" y="1379"/>
                </a:lnTo>
                <a:lnTo>
                  <a:pt x="1621" y="1113"/>
                </a:lnTo>
                <a:lnTo>
                  <a:pt x="1451" y="919"/>
                </a:lnTo>
                <a:lnTo>
                  <a:pt x="1427" y="653"/>
                </a:lnTo>
                <a:lnTo>
                  <a:pt x="1524" y="678"/>
                </a:lnTo>
                <a:lnTo>
                  <a:pt x="1766" y="895"/>
                </a:lnTo>
                <a:lnTo>
                  <a:pt x="1766" y="1234"/>
                </a:lnTo>
                <a:lnTo>
                  <a:pt x="1790" y="1379"/>
                </a:lnTo>
                <a:lnTo>
                  <a:pt x="2225" y="1331"/>
                </a:lnTo>
                <a:lnTo>
                  <a:pt x="2395" y="968"/>
                </a:lnTo>
                <a:lnTo>
                  <a:pt x="2129" y="605"/>
                </a:lnTo>
                <a:lnTo>
                  <a:pt x="1887" y="363"/>
                </a:lnTo>
                <a:lnTo>
                  <a:pt x="1572" y="387"/>
                </a:lnTo>
                <a:lnTo>
                  <a:pt x="1379" y="363"/>
                </a:lnTo>
                <a:lnTo>
                  <a:pt x="1403" y="49"/>
                </a:lnTo>
                <a:lnTo>
                  <a:pt x="1330" y="0"/>
                </a:lnTo>
                <a:lnTo>
                  <a:pt x="1282" y="315"/>
                </a:lnTo>
                <a:lnTo>
                  <a:pt x="1233" y="411"/>
                </a:lnTo>
                <a:lnTo>
                  <a:pt x="629" y="363"/>
                </a:lnTo>
                <a:lnTo>
                  <a:pt x="604" y="653"/>
                </a:lnTo>
                <a:lnTo>
                  <a:pt x="798" y="653"/>
                </a:lnTo>
                <a:lnTo>
                  <a:pt x="774" y="508"/>
                </a:lnTo>
                <a:lnTo>
                  <a:pt x="1185" y="557"/>
                </a:lnTo>
                <a:lnTo>
                  <a:pt x="1258" y="726"/>
                </a:lnTo>
                <a:lnTo>
                  <a:pt x="1306" y="968"/>
                </a:lnTo>
                <a:lnTo>
                  <a:pt x="1064" y="1065"/>
                </a:lnTo>
                <a:lnTo>
                  <a:pt x="1016" y="678"/>
                </a:lnTo>
                <a:lnTo>
                  <a:pt x="895" y="774"/>
                </a:lnTo>
                <a:lnTo>
                  <a:pt x="701" y="992"/>
                </a:lnTo>
                <a:lnTo>
                  <a:pt x="532" y="1016"/>
                </a:lnTo>
                <a:lnTo>
                  <a:pt x="121" y="87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860" name="Freeform 68"/>
          <p:cNvSpPr>
            <a:spLocks/>
          </p:cNvSpPr>
          <p:nvPr/>
        </p:nvSpPr>
        <p:spPr bwMode="auto">
          <a:xfrm>
            <a:off x="6108700" y="4159250"/>
            <a:ext cx="730250" cy="654050"/>
          </a:xfrm>
          <a:custGeom>
            <a:avLst/>
            <a:gdLst>
              <a:gd name="T0" fmla="*/ 218 w 460"/>
              <a:gd name="T1" fmla="*/ 0 h 412"/>
              <a:gd name="T2" fmla="*/ 290 w 460"/>
              <a:gd name="T3" fmla="*/ 0 h 412"/>
              <a:gd name="T4" fmla="*/ 460 w 460"/>
              <a:gd name="T5" fmla="*/ 97 h 412"/>
              <a:gd name="T6" fmla="*/ 339 w 460"/>
              <a:gd name="T7" fmla="*/ 412 h 412"/>
              <a:gd name="T8" fmla="*/ 0 w 460"/>
              <a:gd name="T9" fmla="*/ 242 h 412"/>
              <a:gd name="T10" fmla="*/ 218 w 460"/>
              <a:gd name="T11" fmla="*/ 0 h 4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60"/>
              <a:gd name="T19" fmla="*/ 0 h 412"/>
              <a:gd name="T20" fmla="*/ 460 w 460"/>
              <a:gd name="T21" fmla="*/ 412 h 41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60" h="412">
                <a:moveTo>
                  <a:pt x="218" y="0"/>
                </a:moveTo>
                <a:lnTo>
                  <a:pt x="290" y="0"/>
                </a:lnTo>
                <a:lnTo>
                  <a:pt x="460" y="97"/>
                </a:lnTo>
                <a:lnTo>
                  <a:pt x="339" y="412"/>
                </a:lnTo>
                <a:lnTo>
                  <a:pt x="0" y="242"/>
                </a:lnTo>
                <a:lnTo>
                  <a:pt x="218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861" name="Oval 136"/>
          <p:cNvSpPr>
            <a:spLocks noChangeArrowheads="1"/>
          </p:cNvSpPr>
          <p:nvPr/>
        </p:nvSpPr>
        <p:spPr bwMode="auto">
          <a:xfrm>
            <a:off x="2024063" y="5283200"/>
            <a:ext cx="115887" cy="1158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862" name="Oval 137"/>
          <p:cNvSpPr>
            <a:spLocks noChangeArrowheads="1"/>
          </p:cNvSpPr>
          <p:nvPr/>
        </p:nvSpPr>
        <p:spPr bwMode="auto">
          <a:xfrm>
            <a:off x="2235200" y="3738563"/>
            <a:ext cx="115888" cy="1158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863" name="Oval 138"/>
          <p:cNvSpPr>
            <a:spLocks noChangeArrowheads="1"/>
          </p:cNvSpPr>
          <p:nvPr/>
        </p:nvSpPr>
        <p:spPr bwMode="auto">
          <a:xfrm>
            <a:off x="3602038" y="3262313"/>
            <a:ext cx="115887" cy="1158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864" name="Oval 139"/>
          <p:cNvSpPr>
            <a:spLocks noChangeArrowheads="1"/>
          </p:cNvSpPr>
          <p:nvPr/>
        </p:nvSpPr>
        <p:spPr bwMode="auto">
          <a:xfrm>
            <a:off x="4859338" y="3327400"/>
            <a:ext cx="115887" cy="1158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865" name="Oval 140"/>
          <p:cNvSpPr>
            <a:spLocks noChangeArrowheads="1"/>
          </p:cNvSpPr>
          <p:nvPr/>
        </p:nvSpPr>
        <p:spPr bwMode="auto">
          <a:xfrm>
            <a:off x="6772275" y="4268788"/>
            <a:ext cx="115888" cy="1158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866" name="Oval 141"/>
          <p:cNvSpPr>
            <a:spLocks noChangeArrowheads="1"/>
          </p:cNvSpPr>
          <p:nvPr/>
        </p:nvSpPr>
        <p:spPr bwMode="auto">
          <a:xfrm>
            <a:off x="6061075" y="4486275"/>
            <a:ext cx="115888" cy="1158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867" name="Oval 142"/>
          <p:cNvSpPr>
            <a:spLocks noChangeArrowheads="1"/>
          </p:cNvSpPr>
          <p:nvPr/>
        </p:nvSpPr>
        <p:spPr bwMode="auto">
          <a:xfrm>
            <a:off x="2978150" y="4713288"/>
            <a:ext cx="115888" cy="1158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868" name="Oval 143"/>
          <p:cNvSpPr>
            <a:spLocks noChangeArrowheads="1"/>
          </p:cNvSpPr>
          <p:nvPr/>
        </p:nvSpPr>
        <p:spPr bwMode="auto">
          <a:xfrm>
            <a:off x="4259263" y="3741738"/>
            <a:ext cx="115887" cy="1158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869" name="Oval 144"/>
          <p:cNvSpPr>
            <a:spLocks noChangeArrowheads="1"/>
          </p:cNvSpPr>
          <p:nvPr/>
        </p:nvSpPr>
        <p:spPr bwMode="auto">
          <a:xfrm>
            <a:off x="3281363" y="4711700"/>
            <a:ext cx="115887" cy="1158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870" name="Oval 145"/>
          <p:cNvSpPr>
            <a:spLocks noChangeArrowheads="1"/>
          </p:cNvSpPr>
          <p:nvPr/>
        </p:nvSpPr>
        <p:spPr bwMode="auto">
          <a:xfrm>
            <a:off x="4595813" y="5435600"/>
            <a:ext cx="115887" cy="1158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872" name="Oval 147"/>
          <p:cNvSpPr>
            <a:spLocks noChangeArrowheads="1"/>
          </p:cNvSpPr>
          <p:nvPr/>
        </p:nvSpPr>
        <p:spPr bwMode="auto">
          <a:xfrm>
            <a:off x="5815013" y="5222875"/>
            <a:ext cx="115887" cy="1158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873" name="Oval 148"/>
          <p:cNvSpPr>
            <a:spLocks noChangeArrowheads="1"/>
          </p:cNvSpPr>
          <p:nvPr/>
        </p:nvSpPr>
        <p:spPr bwMode="auto">
          <a:xfrm>
            <a:off x="6203950" y="3570288"/>
            <a:ext cx="115888" cy="1158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874" name="Oval 149"/>
          <p:cNvSpPr>
            <a:spLocks noChangeArrowheads="1"/>
          </p:cNvSpPr>
          <p:nvPr/>
        </p:nvSpPr>
        <p:spPr bwMode="auto">
          <a:xfrm>
            <a:off x="1555750" y="4181475"/>
            <a:ext cx="115888" cy="1158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Probabilistic Road Maps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8686800" cy="4906963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The algorithm produces a graph G=(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</a:t>
            </a:r>
            <a:r>
              <a:rPr lang="en-US" dirty="0" smtClean="0"/>
              <a:t>) as follows: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800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600" b="1" dirty="0" smtClean="0"/>
              <a:t>LET</a:t>
            </a:r>
            <a:r>
              <a:rPr lang="en-US" sz="1600" dirty="0" smtClean="0"/>
              <a:t> </a:t>
            </a:r>
            <a:r>
              <a:rPr lang="en-US" sz="1600" b="1" dirty="0" smtClean="0"/>
              <a:t>V</a:t>
            </a:r>
            <a:r>
              <a:rPr lang="en-US" sz="1600" dirty="0" smtClean="0"/>
              <a:t> and </a:t>
            </a:r>
            <a:r>
              <a:rPr lang="en-US" sz="1600" b="1" dirty="0" smtClean="0"/>
              <a:t>E</a:t>
            </a:r>
            <a:r>
              <a:rPr lang="en-US" sz="1600" dirty="0" smtClean="0"/>
              <a:t> be empty sets.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600" b="1" dirty="0" smtClean="0"/>
              <a:t>REPEAT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	Let </a:t>
            </a:r>
            <a:r>
              <a:rPr lang="en-US" sz="1600" b="1" dirty="0" smtClean="0"/>
              <a:t>v</a:t>
            </a:r>
            <a:r>
              <a:rPr lang="en-US" sz="1600" dirty="0" smtClean="0"/>
              <a:t> be a random robot configuration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	</a:t>
            </a:r>
            <a:r>
              <a:rPr lang="en-US" sz="1600" b="1" dirty="0" smtClean="0"/>
              <a:t>IF</a:t>
            </a:r>
            <a:r>
              <a:rPr lang="en-US" sz="1600" dirty="0" smtClean="0"/>
              <a:t> (</a:t>
            </a:r>
            <a:r>
              <a:rPr lang="en-US" sz="1600" b="1" dirty="0" smtClean="0"/>
              <a:t>v</a:t>
            </a:r>
            <a:r>
              <a:rPr lang="en-US" sz="1600" dirty="0" smtClean="0"/>
              <a:t> is a valid configuration) </a:t>
            </a:r>
            <a:r>
              <a:rPr lang="en-US" sz="1600" b="1" dirty="0" smtClean="0"/>
              <a:t>THEN</a:t>
            </a:r>
            <a:r>
              <a:rPr lang="en-US" sz="1600" dirty="0" smtClean="0"/>
              <a:t>	</a:t>
            </a:r>
            <a:r>
              <a:rPr lang="en-US" sz="1600" i="1" dirty="0" smtClean="0"/>
              <a:t>// i.e., does not intersect obstacles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		add </a:t>
            </a:r>
            <a:r>
              <a:rPr lang="en-US" sz="1600" b="1" dirty="0" smtClean="0"/>
              <a:t>v</a:t>
            </a:r>
            <a:r>
              <a:rPr lang="en-US" sz="1600" dirty="0" smtClean="0"/>
              <a:t> to </a:t>
            </a:r>
            <a:r>
              <a:rPr lang="en-US" sz="1600" b="1" dirty="0" smtClean="0"/>
              <a:t>V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600" b="1" dirty="0" smtClean="0"/>
              <a:t>UNTIL</a:t>
            </a:r>
            <a:r>
              <a:rPr lang="en-US" sz="1600" dirty="0" smtClean="0"/>
              <a:t> </a:t>
            </a:r>
            <a:r>
              <a:rPr lang="en-US" sz="1600" b="1" dirty="0" smtClean="0"/>
              <a:t>V</a:t>
            </a:r>
            <a:r>
              <a:rPr lang="en-US" sz="1600" dirty="0" smtClean="0"/>
              <a:t> has </a:t>
            </a:r>
            <a:r>
              <a:rPr lang="en-US" sz="1600" b="1" dirty="0" smtClean="0"/>
              <a:t>n</a:t>
            </a:r>
            <a:r>
              <a:rPr lang="en-US" sz="1600" dirty="0" smtClean="0"/>
              <a:t> vertices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600" b="1" dirty="0" smtClean="0"/>
              <a:t>FOR</a:t>
            </a:r>
            <a:r>
              <a:rPr lang="en-US" sz="1600" dirty="0" smtClean="0"/>
              <a:t> (each vertex </a:t>
            </a:r>
            <a:r>
              <a:rPr lang="en-US" sz="1600" b="1" dirty="0" smtClean="0"/>
              <a:t>v</a:t>
            </a:r>
            <a:r>
              <a:rPr lang="en-US" sz="1600" dirty="0" smtClean="0"/>
              <a:t> of </a:t>
            </a:r>
            <a:r>
              <a:rPr lang="en-US" sz="1600" b="1" dirty="0" smtClean="0"/>
              <a:t>V</a:t>
            </a:r>
            <a:r>
              <a:rPr lang="en-US" sz="1600" dirty="0" smtClean="0"/>
              <a:t>) </a:t>
            </a:r>
            <a:r>
              <a:rPr lang="en-US" sz="1600" b="1" dirty="0" smtClean="0"/>
              <a:t>DO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	Let </a:t>
            </a:r>
            <a:r>
              <a:rPr lang="en-US" sz="1600" b="1" dirty="0" smtClean="0"/>
              <a:t>C</a:t>
            </a:r>
            <a:r>
              <a:rPr lang="en-US" sz="1600" dirty="0" smtClean="0"/>
              <a:t> be the </a:t>
            </a:r>
            <a:r>
              <a:rPr lang="en-US" sz="1600" b="1" dirty="0" smtClean="0"/>
              <a:t>k</a:t>
            </a:r>
            <a:r>
              <a:rPr lang="en-US" sz="1600" dirty="0" smtClean="0"/>
              <a:t> closest neighbors of v 	</a:t>
            </a:r>
            <a:r>
              <a:rPr lang="en-US" sz="1600" i="1" dirty="0" smtClean="0"/>
              <a:t>// i.e., the </a:t>
            </a:r>
            <a:r>
              <a:rPr lang="en-US" sz="1600" b="1" i="1" dirty="0" smtClean="0"/>
              <a:t>k</a:t>
            </a:r>
            <a:r>
              <a:rPr lang="en-US" sz="1600" i="1" dirty="0" smtClean="0"/>
              <a:t> closest vertices to </a:t>
            </a:r>
            <a:r>
              <a:rPr lang="en-US" sz="1600" b="1" i="1" dirty="0" smtClean="0"/>
              <a:t>v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	</a:t>
            </a:r>
            <a:r>
              <a:rPr lang="en-US" sz="1600" b="1" dirty="0" smtClean="0"/>
              <a:t>FOR</a:t>
            </a:r>
            <a:r>
              <a:rPr lang="en-US" sz="1600" dirty="0" smtClean="0"/>
              <a:t> (each neighbor </a:t>
            </a:r>
            <a:r>
              <a:rPr lang="en-US" sz="1600" b="1" dirty="0" err="1" smtClean="0"/>
              <a:t>c</a:t>
            </a:r>
            <a:r>
              <a:rPr lang="en-US" sz="1600" b="1" baseline="-25000" dirty="0" err="1" smtClean="0"/>
              <a:t>i</a:t>
            </a:r>
            <a:r>
              <a:rPr lang="en-US" sz="1600" dirty="0" smtClean="0"/>
              <a:t> in </a:t>
            </a:r>
            <a:r>
              <a:rPr lang="en-US" sz="1600" b="1" dirty="0" smtClean="0"/>
              <a:t>C</a:t>
            </a:r>
            <a:r>
              <a:rPr lang="en-US" sz="1600" dirty="0" smtClean="0"/>
              <a:t>) </a:t>
            </a:r>
            <a:r>
              <a:rPr lang="en-US" sz="1600" b="1" dirty="0" smtClean="0"/>
              <a:t>DO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		</a:t>
            </a:r>
            <a:r>
              <a:rPr lang="en-US" sz="1600" b="1" dirty="0" smtClean="0"/>
              <a:t>IF</a:t>
            </a:r>
            <a:r>
              <a:rPr lang="en-US" sz="1600" dirty="0" smtClean="0"/>
              <a:t> (</a:t>
            </a:r>
            <a:r>
              <a:rPr lang="en-US" sz="1600" b="1" dirty="0" smtClean="0"/>
              <a:t>E</a:t>
            </a:r>
            <a:r>
              <a:rPr lang="en-US" sz="1600" dirty="0" smtClean="0"/>
              <a:t> does not have edge from </a:t>
            </a:r>
            <a:r>
              <a:rPr lang="en-US" sz="1600" b="1" dirty="0" smtClean="0"/>
              <a:t>v</a:t>
            </a:r>
            <a:r>
              <a:rPr lang="en-US" sz="1600" dirty="0" smtClean="0"/>
              <a:t> to </a:t>
            </a:r>
            <a:r>
              <a:rPr lang="en-US" sz="1600" b="1" dirty="0" err="1" smtClean="0"/>
              <a:t>c</a:t>
            </a:r>
            <a:r>
              <a:rPr lang="en-US" sz="1600" b="1" baseline="-25000" dirty="0" err="1" smtClean="0"/>
              <a:t>i</a:t>
            </a:r>
            <a:r>
              <a:rPr lang="en-US" sz="1600" dirty="0" smtClean="0"/>
              <a:t>) </a:t>
            </a:r>
            <a:r>
              <a:rPr lang="en-US" sz="1600" b="1" dirty="0" smtClean="0"/>
              <a:t>AND</a:t>
            </a:r>
            <a:r>
              <a:rPr lang="en-US" sz="1600" dirty="0" smtClean="0"/>
              <a:t> (path from </a:t>
            </a:r>
            <a:r>
              <a:rPr lang="en-US" sz="1600" b="1" dirty="0" smtClean="0"/>
              <a:t>v</a:t>
            </a:r>
            <a:r>
              <a:rPr lang="en-US" sz="1600" dirty="0" smtClean="0"/>
              <a:t> to </a:t>
            </a:r>
            <a:r>
              <a:rPr lang="en-US" sz="1600" b="1" dirty="0" err="1" smtClean="0"/>
              <a:t>c</a:t>
            </a:r>
            <a:r>
              <a:rPr lang="en-US" sz="1600" b="1" baseline="-25000" dirty="0" err="1" smtClean="0"/>
              <a:t>i</a:t>
            </a:r>
            <a:r>
              <a:rPr lang="en-US" sz="1600" b="1" baseline="-25000" dirty="0" smtClean="0"/>
              <a:t> </a:t>
            </a:r>
            <a:r>
              <a:rPr lang="en-US" sz="1600" dirty="0" smtClean="0"/>
              <a:t>is valid) </a:t>
            </a:r>
            <a:r>
              <a:rPr lang="en-US" sz="1600" b="1" dirty="0" smtClean="0"/>
              <a:t>THEN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		    Add an edge from </a:t>
            </a:r>
            <a:r>
              <a:rPr lang="en-US" sz="1600" b="1" dirty="0" smtClean="0"/>
              <a:t>v</a:t>
            </a:r>
            <a:r>
              <a:rPr lang="en-US" sz="1600" dirty="0" smtClean="0"/>
              <a:t> to </a:t>
            </a:r>
            <a:r>
              <a:rPr lang="en-US" sz="1600" b="1" dirty="0" err="1" smtClean="0"/>
              <a:t>c</a:t>
            </a:r>
            <a:r>
              <a:rPr lang="en-US" sz="1600" b="1" baseline="-25000" dirty="0" err="1" smtClean="0"/>
              <a:t>i</a:t>
            </a:r>
            <a:r>
              <a:rPr lang="en-US" sz="1600" b="1" dirty="0" smtClean="0"/>
              <a:t> </a:t>
            </a:r>
            <a:r>
              <a:rPr lang="en-US" sz="1600" dirty="0" smtClean="0"/>
              <a:t>in </a:t>
            </a:r>
            <a:r>
              <a:rPr lang="en-US" sz="1600" b="1" dirty="0" smtClean="0"/>
              <a:t>E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	</a:t>
            </a:r>
            <a:r>
              <a:rPr lang="en-US" sz="1600" b="1" dirty="0" smtClean="0"/>
              <a:t>ENDFOR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600" b="1" dirty="0" smtClean="0"/>
              <a:t>ENDFOR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Probabilistic Road Maps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8686800" cy="49069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An example of randomly added nodes and their interconnections </a:t>
            </a:r>
            <a:r>
              <a:rPr lang="en-US" sz="2400" dirty="0" smtClean="0"/>
              <a:t>(roughly, </a:t>
            </a:r>
            <a:r>
              <a:rPr lang="en-US" sz="2400" b="1" dirty="0" smtClean="0">
                <a:solidFill>
                  <a:srgbClr val="FF6600"/>
                </a:solidFill>
              </a:rPr>
              <a:t>n </a:t>
            </a:r>
            <a:r>
              <a:rPr lang="en-US" sz="2400" dirty="0" smtClean="0"/>
              <a:t>= 52 and </a:t>
            </a:r>
            <a:r>
              <a:rPr lang="en-US" sz="2400" b="1" dirty="0" smtClean="0">
                <a:solidFill>
                  <a:srgbClr val="FF6600"/>
                </a:solidFill>
              </a:rPr>
              <a:t>k </a:t>
            </a:r>
            <a:r>
              <a:rPr lang="en-US" sz="2400" dirty="0" smtClean="0"/>
              <a:t>= 4):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76388" y="2276475"/>
            <a:ext cx="6107112" cy="3687763"/>
            <a:chOff x="775" y="1604"/>
            <a:chExt cx="3847" cy="2323"/>
          </a:xfrm>
        </p:grpSpPr>
        <p:sp>
          <p:nvSpPr>
            <p:cNvPr id="146586" name="Rectangle 5"/>
            <p:cNvSpPr>
              <a:spLocks noChangeArrowheads="1"/>
            </p:cNvSpPr>
            <p:nvPr/>
          </p:nvSpPr>
          <p:spPr bwMode="auto">
            <a:xfrm>
              <a:off x="775" y="1604"/>
              <a:ext cx="3847" cy="23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87" name="Freeform 6"/>
            <p:cNvSpPr>
              <a:spLocks/>
            </p:cNvSpPr>
            <p:nvPr/>
          </p:nvSpPr>
          <p:spPr bwMode="auto">
            <a:xfrm>
              <a:off x="799" y="1628"/>
              <a:ext cx="3774" cy="2274"/>
            </a:xfrm>
            <a:custGeom>
              <a:avLst/>
              <a:gdLst>
                <a:gd name="T0" fmla="*/ 121 w 3774"/>
                <a:gd name="T1" fmla="*/ 49 h 2274"/>
                <a:gd name="T2" fmla="*/ 459 w 3774"/>
                <a:gd name="T3" fmla="*/ 170 h 2274"/>
                <a:gd name="T4" fmla="*/ 919 w 3774"/>
                <a:gd name="T5" fmla="*/ 49 h 2274"/>
                <a:gd name="T6" fmla="*/ 2080 w 3774"/>
                <a:gd name="T7" fmla="*/ 97 h 2274"/>
                <a:gd name="T8" fmla="*/ 2879 w 3774"/>
                <a:gd name="T9" fmla="*/ 0 h 2274"/>
                <a:gd name="T10" fmla="*/ 3604 w 3774"/>
                <a:gd name="T11" fmla="*/ 121 h 2274"/>
                <a:gd name="T12" fmla="*/ 3774 w 3774"/>
                <a:gd name="T13" fmla="*/ 1186 h 2274"/>
                <a:gd name="T14" fmla="*/ 3629 w 3774"/>
                <a:gd name="T15" fmla="*/ 2202 h 2274"/>
                <a:gd name="T16" fmla="*/ 2927 w 3774"/>
                <a:gd name="T17" fmla="*/ 2202 h 2274"/>
                <a:gd name="T18" fmla="*/ 2056 w 3774"/>
                <a:gd name="T19" fmla="*/ 2274 h 2274"/>
                <a:gd name="T20" fmla="*/ 411 w 3774"/>
                <a:gd name="T21" fmla="*/ 2202 h 2274"/>
                <a:gd name="T22" fmla="*/ 48 w 3774"/>
                <a:gd name="T23" fmla="*/ 2154 h 2274"/>
                <a:gd name="T24" fmla="*/ 0 w 3774"/>
                <a:gd name="T25" fmla="*/ 1815 h 2274"/>
                <a:gd name="T26" fmla="*/ 217 w 3774"/>
                <a:gd name="T27" fmla="*/ 1041 h 2274"/>
                <a:gd name="T28" fmla="*/ 121 w 3774"/>
                <a:gd name="T29" fmla="*/ 49 h 227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774"/>
                <a:gd name="T46" fmla="*/ 0 h 2274"/>
                <a:gd name="T47" fmla="*/ 3774 w 3774"/>
                <a:gd name="T48" fmla="*/ 2274 h 227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774" h="2274">
                  <a:moveTo>
                    <a:pt x="121" y="49"/>
                  </a:moveTo>
                  <a:lnTo>
                    <a:pt x="459" y="170"/>
                  </a:lnTo>
                  <a:lnTo>
                    <a:pt x="919" y="49"/>
                  </a:lnTo>
                  <a:lnTo>
                    <a:pt x="2080" y="97"/>
                  </a:lnTo>
                  <a:lnTo>
                    <a:pt x="2879" y="0"/>
                  </a:lnTo>
                  <a:lnTo>
                    <a:pt x="3604" y="121"/>
                  </a:lnTo>
                  <a:lnTo>
                    <a:pt x="3774" y="1186"/>
                  </a:lnTo>
                  <a:lnTo>
                    <a:pt x="3629" y="2202"/>
                  </a:lnTo>
                  <a:lnTo>
                    <a:pt x="2927" y="2202"/>
                  </a:lnTo>
                  <a:lnTo>
                    <a:pt x="2056" y="2274"/>
                  </a:lnTo>
                  <a:lnTo>
                    <a:pt x="411" y="2202"/>
                  </a:lnTo>
                  <a:lnTo>
                    <a:pt x="48" y="2154"/>
                  </a:lnTo>
                  <a:lnTo>
                    <a:pt x="0" y="1815"/>
                  </a:lnTo>
                  <a:lnTo>
                    <a:pt x="217" y="1041"/>
                  </a:lnTo>
                  <a:lnTo>
                    <a:pt x="121" y="49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88" name="Freeform 7"/>
            <p:cNvSpPr>
              <a:spLocks/>
            </p:cNvSpPr>
            <p:nvPr/>
          </p:nvSpPr>
          <p:spPr bwMode="auto">
            <a:xfrm>
              <a:off x="1453" y="1943"/>
              <a:ext cx="847" cy="581"/>
            </a:xfrm>
            <a:custGeom>
              <a:avLst/>
              <a:gdLst>
                <a:gd name="T0" fmla="*/ 0 w 847"/>
                <a:gd name="T1" fmla="*/ 435 h 581"/>
                <a:gd name="T2" fmla="*/ 218 w 847"/>
                <a:gd name="T3" fmla="*/ 193 h 581"/>
                <a:gd name="T4" fmla="*/ 387 w 847"/>
                <a:gd name="T5" fmla="*/ 339 h 581"/>
                <a:gd name="T6" fmla="*/ 701 w 847"/>
                <a:gd name="T7" fmla="*/ 0 h 581"/>
                <a:gd name="T8" fmla="*/ 847 w 847"/>
                <a:gd name="T9" fmla="*/ 145 h 581"/>
                <a:gd name="T10" fmla="*/ 556 w 847"/>
                <a:gd name="T11" fmla="*/ 508 h 581"/>
                <a:gd name="T12" fmla="*/ 266 w 847"/>
                <a:gd name="T13" fmla="*/ 581 h 581"/>
                <a:gd name="T14" fmla="*/ 193 w 847"/>
                <a:gd name="T15" fmla="*/ 435 h 581"/>
                <a:gd name="T16" fmla="*/ 97 w 847"/>
                <a:gd name="T17" fmla="*/ 508 h 581"/>
                <a:gd name="T18" fmla="*/ 24 w 847"/>
                <a:gd name="T19" fmla="*/ 484 h 581"/>
                <a:gd name="T20" fmla="*/ 0 w 847"/>
                <a:gd name="T21" fmla="*/ 435 h 58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47"/>
                <a:gd name="T34" fmla="*/ 0 h 581"/>
                <a:gd name="T35" fmla="*/ 847 w 847"/>
                <a:gd name="T36" fmla="*/ 581 h 58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47" h="581">
                  <a:moveTo>
                    <a:pt x="0" y="435"/>
                  </a:moveTo>
                  <a:lnTo>
                    <a:pt x="218" y="193"/>
                  </a:lnTo>
                  <a:lnTo>
                    <a:pt x="387" y="339"/>
                  </a:lnTo>
                  <a:lnTo>
                    <a:pt x="701" y="0"/>
                  </a:lnTo>
                  <a:lnTo>
                    <a:pt x="847" y="145"/>
                  </a:lnTo>
                  <a:lnTo>
                    <a:pt x="556" y="508"/>
                  </a:lnTo>
                  <a:lnTo>
                    <a:pt x="266" y="581"/>
                  </a:lnTo>
                  <a:lnTo>
                    <a:pt x="193" y="435"/>
                  </a:lnTo>
                  <a:lnTo>
                    <a:pt x="97" y="508"/>
                  </a:lnTo>
                  <a:lnTo>
                    <a:pt x="24" y="484"/>
                  </a:lnTo>
                  <a:lnTo>
                    <a:pt x="0" y="43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89" name="Freeform 8"/>
            <p:cNvSpPr>
              <a:spLocks/>
            </p:cNvSpPr>
            <p:nvPr/>
          </p:nvSpPr>
          <p:spPr bwMode="auto">
            <a:xfrm>
              <a:off x="3098" y="1870"/>
              <a:ext cx="847" cy="412"/>
            </a:xfrm>
            <a:custGeom>
              <a:avLst/>
              <a:gdLst>
                <a:gd name="T0" fmla="*/ 242 w 847"/>
                <a:gd name="T1" fmla="*/ 0 h 412"/>
                <a:gd name="T2" fmla="*/ 0 w 847"/>
                <a:gd name="T3" fmla="*/ 266 h 412"/>
                <a:gd name="T4" fmla="*/ 847 w 847"/>
                <a:gd name="T5" fmla="*/ 412 h 412"/>
                <a:gd name="T6" fmla="*/ 242 w 847"/>
                <a:gd name="T7" fmla="*/ 0 h 4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7"/>
                <a:gd name="T13" fmla="*/ 0 h 412"/>
                <a:gd name="T14" fmla="*/ 847 w 847"/>
                <a:gd name="T15" fmla="*/ 412 h 4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7" h="412">
                  <a:moveTo>
                    <a:pt x="242" y="0"/>
                  </a:moveTo>
                  <a:lnTo>
                    <a:pt x="0" y="266"/>
                  </a:lnTo>
                  <a:lnTo>
                    <a:pt x="847" y="412"/>
                  </a:lnTo>
                  <a:lnTo>
                    <a:pt x="24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90" name="Freeform 9"/>
            <p:cNvSpPr>
              <a:spLocks/>
            </p:cNvSpPr>
            <p:nvPr/>
          </p:nvSpPr>
          <p:spPr bwMode="auto">
            <a:xfrm>
              <a:off x="1308" y="2354"/>
              <a:ext cx="2395" cy="1452"/>
            </a:xfrm>
            <a:custGeom>
              <a:avLst/>
              <a:gdLst>
                <a:gd name="T0" fmla="*/ 121 w 2395"/>
                <a:gd name="T1" fmla="*/ 871 h 1452"/>
                <a:gd name="T2" fmla="*/ 0 w 2395"/>
                <a:gd name="T3" fmla="*/ 1016 h 1452"/>
                <a:gd name="T4" fmla="*/ 0 w 2395"/>
                <a:gd name="T5" fmla="*/ 1161 h 1452"/>
                <a:gd name="T6" fmla="*/ 338 w 2395"/>
                <a:gd name="T7" fmla="*/ 1282 h 1452"/>
                <a:gd name="T8" fmla="*/ 701 w 2395"/>
                <a:gd name="T9" fmla="*/ 1452 h 1452"/>
                <a:gd name="T10" fmla="*/ 895 w 2395"/>
                <a:gd name="T11" fmla="*/ 1258 h 1452"/>
                <a:gd name="T12" fmla="*/ 1185 w 2395"/>
                <a:gd name="T13" fmla="*/ 1379 h 1452"/>
                <a:gd name="T14" fmla="*/ 1621 w 2395"/>
                <a:gd name="T15" fmla="*/ 1113 h 1452"/>
                <a:gd name="T16" fmla="*/ 1451 w 2395"/>
                <a:gd name="T17" fmla="*/ 919 h 1452"/>
                <a:gd name="T18" fmla="*/ 1427 w 2395"/>
                <a:gd name="T19" fmla="*/ 653 h 1452"/>
                <a:gd name="T20" fmla="*/ 1524 w 2395"/>
                <a:gd name="T21" fmla="*/ 678 h 1452"/>
                <a:gd name="T22" fmla="*/ 1766 w 2395"/>
                <a:gd name="T23" fmla="*/ 895 h 1452"/>
                <a:gd name="T24" fmla="*/ 1766 w 2395"/>
                <a:gd name="T25" fmla="*/ 1234 h 1452"/>
                <a:gd name="T26" fmla="*/ 1790 w 2395"/>
                <a:gd name="T27" fmla="*/ 1379 h 1452"/>
                <a:gd name="T28" fmla="*/ 2225 w 2395"/>
                <a:gd name="T29" fmla="*/ 1331 h 1452"/>
                <a:gd name="T30" fmla="*/ 2395 w 2395"/>
                <a:gd name="T31" fmla="*/ 968 h 1452"/>
                <a:gd name="T32" fmla="*/ 2129 w 2395"/>
                <a:gd name="T33" fmla="*/ 605 h 1452"/>
                <a:gd name="T34" fmla="*/ 1887 w 2395"/>
                <a:gd name="T35" fmla="*/ 363 h 1452"/>
                <a:gd name="T36" fmla="*/ 1572 w 2395"/>
                <a:gd name="T37" fmla="*/ 387 h 1452"/>
                <a:gd name="T38" fmla="*/ 1379 w 2395"/>
                <a:gd name="T39" fmla="*/ 363 h 1452"/>
                <a:gd name="T40" fmla="*/ 1403 w 2395"/>
                <a:gd name="T41" fmla="*/ 49 h 1452"/>
                <a:gd name="T42" fmla="*/ 1330 w 2395"/>
                <a:gd name="T43" fmla="*/ 0 h 1452"/>
                <a:gd name="T44" fmla="*/ 1282 w 2395"/>
                <a:gd name="T45" fmla="*/ 315 h 1452"/>
                <a:gd name="T46" fmla="*/ 1233 w 2395"/>
                <a:gd name="T47" fmla="*/ 411 h 1452"/>
                <a:gd name="T48" fmla="*/ 629 w 2395"/>
                <a:gd name="T49" fmla="*/ 363 h 1452"/>
                <a:gd name="T50" fmla="*/ 604 w 2395"/>
                <a:gd name="T51" fmla="*/ 653 h 1452"/>
                <a:gd name="T52" fmla="*/ 798 w 2395"/>
                <a:gd name="T53" fmla="*/ 653 h 1452"/>
                <a:gd name="T54" fmla="*/ 774 w 2395"/>
                <a:gd name="T55" fmla="*/ 508 h 1452"/>
                <a:gd name="T56" fmla="*/ 1185 w 2395"/>
                <a:gd name="T57" fmla="*/ 557 h 1452"/>
                <a:gd name="T58" fmla="*/ 1258 w 2395"/>
                <a:gd name="T59" fmla="*/ 726 h 1452"/>
                <a:gd name="T60" fmla="*/ 1306 w 2395"/>
                <a:gd name="T61" fmla="*/ 968 h 1452"/>
                <a:gd name="T62" fmla="*/ 1064 w 2395"/>
                <a:gd name="T63" fmla="*/ 1065 h 1452"/>
                <a:gd name="T64" fmla="*/ 1016 w 2395"/>
                <a:gd name="T65" fmla="*/ 678 h 1452"/>
                <a:gd name="T66" fmla="*/ 895 w 2395"/>
                <a:gd name="T67" fmla="*/ 774 h 1452"/>
                <a:gd name="T68" fmla="*/ 701 w 2395"/>
                <a:gd name="T69" fmla="*/ 992 h 1452"/>
                <a:gd name="T70" fmla="*/ 532 w 2395"/>
                <a:gd name="T71" fmla="*/ 1016 h 1452"/>
                <a:gd name="T72" fmla="*/ 121 w 2395"/>
                <a:gd name="T73" fmla="*/ 871 h 145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395"/>
                <a:gd name="T112" fmla="*/ 0 h 1452"/>
                <a:gd name="T113" fmla="*/ 2395 w 2395"/>
                <a:gd name="T114" fmla="*/ 1452 h 145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395" h="1452">
                  <a:moveTo>
                    <a:pt x="121" y="871"/>
                  </a:moveTo>
                  <a:lnTo>
                    <a:pt x="0" y="1016"/>
                  </a:lnTo>
                  <a:lnTo>
                    <a:pt x="0" y="1161"/>
                  </a:lnTo>
                  <a:lnTo>
                    <a:pt x="338" y="1282"/>
                  </a:lnTo>
                  <a:lnTo>
                    <a:pt x="701" y="1452"/>
                  </a:lnTo>
                  <a:lnTo>
                    <a:pt x="895" y="1258"/>
                  </a:lnTo>
                  <a:lnTo>
                    <a:pt x="1185" y="1379"/>
                  </a:lnTo>
                  <a:lnTo>
                    <a:pt x="1621" y="1113"/>
                  </a:lnTo>
                  <a:lnTo>
                    <a:pt x="1451" y="919"/>
                  </a:lnTo>
                  <a:lnTo>
                    <a:pt x="1427" y="653"/>
                  </a:lnTo>
                  <a:lnTo>
                    <a:pt x="1524" y="678"/>
                  </a:lnTo>
                  <a:lnTo>
                    <a:pt x="1766" y="895"/>
                  </a:lnTo>
                  <a:lnTo>
                    <a:pt x="1766" y="1234"/>
                  </a:lnTo>
                  <a:lnTo>
                    <a:pt x="1790" y="1379"/>
                  </a:lnTo>
                  <a:lnTo>
                    <a:pt x="2225" y="1331"/>
                  </a:lnTo>
                  <a:lnTo>
                    <a:pt x="2395" y="968"/>
                  </a:lnTo>
                  <a:lnTo>
                    <a:pt x="2129" y="605"/>
                  </a:lnTo>
                  <a:lnTo>
                    <a:pt x="1887" y="363"/>
                  </a:lnTo>
                  <a:lnTo>
                    <a:pt x="1572" y="387"/>
                  </a:lnTo>
                  <a:lnTo>
                    <a:pt x="1379" y="363"/>
                  </a:lnTo>
                  <a:lnTo>
                    <a:pt x="1403" y="49"/>
                  </a:lnTo>
                  <a:lnTo>
                    <a:pt x="1330" y="0"/>
                  </a:lnTo>
                  <a:lnTo>
                    <a:pt x="1282" y="315"/>
                  </a:lnTo>
                  <a:lnTo>
                    <a:pt x="1233" y="411"/>
                  </a:lnTo>
                  <a:lnTo>
                    <a:pt x="629" y="363"/>
                  </a:lnTo>
                  <a:lnTo>
                    <a:pt x="604" y="653"/>
                  </a:lnTo>
                  <a:lnTo>
                    <a:pt x="798" y="653"/>
                  </a:lnTo>
                  <a:lnTo>
                    <a:pt x="774" y="508"/>
                  </a:lnTo>
                  <a:lnTo>
                    <a:pt x="1185" y="557"/>
                  </a:lnTo>
                  <a:lnTo>
                    <a:pt x="1258" y="726"/>
                  </a:lnTo>
                  <a:lnTo>
                    <a:pt x="1306" y="968"/>
                  </a:lnTo>
                  <a:lnTo>
                    <a:pt x="1064" y="1065"/>
                  </a:lnTo>
                  <a:lnTo>
                    <a:pt x="1016" y="678"/>
                  </a:lnTo>
                  <a:lnTo>
                    <a:pt x="895" y="774"/>
                  </a:lnTo>
                  <a:lnTo>
                    <a:pt x="701" y="992"/>
                  </a:lnTo>
                  <a:lnTo>
                    <a:pt x="532" y="1016"/>
                  </a:lnTo>
                  <a:lnTo>
                    <a:pt x="121" y="87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91" name="Freeform 10"/>
            <p:cNvSpPr>
              <a:spLocks/>
            </p:cNvSpPr>
            <p:nvPr/>
          </p:nvSpPr>
          <p:spPr bwMode="auto">
            <a:xfrm>
              <a:off x="3848" y="2620"/>
              <a:ext cx="460" cy="412"/>
            </a:xfrm>
            <a:custGeom>
              <a:avLst/>
              <a:gdLst>
                <a:gd name="T0" fmla="*/ 218 w 460"/>
                <a:gd name="T1" fmla="*/ 0 h 412"/>
                <a:gd name="T2" fmla="*/ 290 w 460"/>
                <a:gd name="T3" fmla="*/ 0 h 412"/>
                <a:gd name="T4" fmla="*/ 460 w 460"/>
                <a:gd name="T5" fmla="*/ 97 h 412"/>
                <a:gd name="T6" fmla="*/ 339 w 460"/>
                <a:gd name="T7" fmla="*/ 412 h 412"/>
                <a:gd name="T8" fmla="*/ 0 w 460"/>
                <a:gd name="T9" fmla="*/ 242 h 412"/>
                <a:gd name="T10" fmla="*/ 218 w 460"/>
                <a:gd name="T11" fmla="*/ 0 h 4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60"/>
                <a:gd name="T19" fmla="*/ 0 h 412"/>
                <a:gd name="T20" fmla="*/ 460 w 460"/>
                <a:gd name="T21" fmla="*/ 412 h 4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60" h="412">
                  <a:moveTo>
                    <a:pt x="218" y="0"/>
                  </a:moveTo>
                  <a:lnTo>
                    <a:pt x="290" y="0"/>
                  </a:lnTo>
                  <a:lnTo>
                    <a:pt x="460" y="97"/>
                  </a:lnTo>
                  <a:lnTo>
                    <a:pt x="339" y="412"/>
                  </a:lnTo>
                  <a:lnTo>
                    <a:pt x="0" y="242"/>
                  </a:lnTo>
                  <a:lnTo>
                    <a:pt x="218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6440" name="Line 77"/>
          <p:cNvSpPr>
            <a:spLocks noChangeShapeType="1"/>
          </p:cNvSpPr>
          <p:nvPr/>
        </p:nvSpPr>
        <p:spPr bwMode="auto">
          <a:xfrm flipH="1" flipV="1">
            <a:off x="2057400" y="4564063"/>
            <a:ext cx="95250" cy="55403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41" name="Line 78"/>
          <p:cNvSpPr>
            <a:spLocks noChangeShapeType="1"/>
          </p:cNvSpPr>
          <p:nvPr/>
        </p:nvSpPr>
        <p:spPr bwMode="auto">
          <a:xfrm>
            <a:off x="2163763" y="5127625"/>
            <a:ext cx="396875" cy="55721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42" name="Line 79"/>
          <p:cNvSpPr>
            <a:spLocks noChangeShapeType="1"/>
          </p:cNvSpPr>
          <p:nvPr/>
        </p:nvSpPr>
        <p:spPr bwMode="auto">
          <a:xfrm flipV="1">
            <a:off x="2041525" y="4198938"/>
            <a:ext cx="427038" cy="3651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43" name="Line 80"/>
          <p:cNvSpPr>
            <a:spLocks noChangeShapeType="1"/>
          </p:cNvSpPr>
          <p:nvPr/>
        </p:nvSpPr>
        <p:spPr bwMode="auto">
          <a:xfrm flipH="1" flipV="1">
            <a:off x="2187575" y="3894138"/>
            <a:ext cx="280988" cy="3270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44" name="Line 81"/>
          <p:cNvSpPr>
            <a:spLocks noChangeShapeType="1"/>
          </p:cNvSpPr>
          <p:nvPr/>
        </p:nvSpPr>
        <p:spPr bwMode="auto">
          <a:xfrm flipV="1">
            <a:off x="2484438" y="3665538"/>
            <a:ext cx="98425" cy="5556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45" name="Line 82"/>
          <p:cNvSpPr>
            <a:spLocks noChangeShapeType="1"/>
          </p:cNvSpPr>
          <p:nvPr/>
        </p:nvSpPr>
        <p:spPr bwMode="auto">
          <a:xfrm>
            <a:off x="2460625" y="4213225"/>
            <a:ext cx="473075" cy="381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46" name="Line 83"/>
          <p:cNvSpPr>
            <a:spLocks noChangeShapeType="1"/>
          </p:cNvSpPr>
          <p:nvPr/>
        </p:nvSpPr>
        <p:spPr bwMode="auto">
          <a:xfrm flipH="1">
            <a:off x="2933700" y="4397375"/>
            <a:ext cx="168275" cy="2047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47" name="Line 84"/>
          <p:cNvSpPr>
            <a:spLocks noChangeShapeType="1"/>
          </p:cNvSpPr>
          <p:nvPr/>
        </p:nvSpPr>
        <p:spPr bwMode="auto">
          <a:xfrm>
            <a:off x="3078163" y="4411663"/>
            <a:ext cx="130175" cy="4111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48" name="Line 85"/>
          <p:cNvSpPr>
            <a:spLocks noChangeShapeType="1"/>
          </p:cNvSpPr>
          <p:nvPr/>
        </p:nvSpPr>
        <p:spPr bwMode="auto">
          <a:xfrm flipV="1">
            <a:off x="3101975" y="3954463"/>
            <a:ext cx="98425" cy="46513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49" name="Line 86"/>
          <p:cNvSpPr>
            <a:spLocks noChangeShapeType="1"/>
          </p:cNvSpPr>
          <p:nvPr/>
        </p:nvSpPr>
        <p:spPr bwMode="auto">
          <a:xfrm flipH="1" flipV="1">
            <a:off x="2438400" y="4191000"/>
            <a:ext cx="655638" cy="2127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50" name="Line 87"/>
          <p:cNvSpPr>
            <a:spLocks noChangeShapeType="1"/>
          </p:cNvSpPr>
          <p:nvPr/>
        </p:nvSpPr>
        <p:spPr bwMode="auto">
          <a:xfrm flipH="1" flipV="1">
            <a:off x="2590800" y="3679825"/>
            <a:ext cx="601663" cy="282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51" name="Line 88"/>
          <p:cNvSpPr>
            <a:spLocks noChangeShapeType="1"/>
          </p:cNvSpPr>
          <p:nvPr/>
        </p:nvSpPr>
        <p:spPr bwMode="auto">
          <a:xfrm flipH="1" flipV="1">
            <a:off x="2117725" y="3535363"/>
            <a:ext cx="473075" cy="1444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52" name="Line 89"/>
          <p:cNvSpPr>
            <a:spLocks noChangeShapeType="1"/>
          </p:cNvSpPr>
          <p:nvPr/>
        </p:nvSpPr>
        <p:spPr bwMode="auto">
          <a:xfrm flipH="1">
            <a:off x="2103438" y="3170238"/>
            <a:ext cx="296862" cy="35718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53" name="Line 90"/>
          <p:cNvSpPr>
            <a:spLocks noChangeShapeType="1"/>
          </p:cNvSpPr>
          <p:nvPr/>
        </p:nvSpPr>
        <p:spPr bwMode="auto">
          <a:xfrm flipH="1">
            <a:off x="2384425" y="2903538"/>
            <a:ext cx="114300" cy="28098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54" name="Line 91"/>
          <p:cNvSpPr>
            <a:spLocks noChangeShapeType="1"/>
          </p:cNvSpPr>
          <p:nvPr/>
        </p:nvSpPr>
        <p:spPr bwMode="auto">
          <a:xfrm>
            <a:off x="2079625" y="2849563"/>
            <a:ext cx="350838" cy="3349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55" name="Line 92"/>
          <p:cNvSpPr>
            <a:spLocks noChangeShapeType="1"/>
          </p:cNvSpPr>
          <p:nvPr/>
        </p:nvSpPr>
        <p:spPr bwMode="auto">
          <a:xfrm>
            <a:off x="2498725" y="2895600"/>
            <a:ext cx="671513" cy="841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56" name="Line 93"/>
          <p:cNvSpPr>
            <a:spLocks noChangeShapeType="1"/>
          </p:cNvSpPr>
          <p:nvPr/>
        </p:nvSpPr>
        <p:spPr bwMode="auto">
          <a:xfrm flipV="1">
            <a:off x="3178175" y="2613025"/>
            <a:ext cx="90488" cy="36671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57" name="Line 94"/>
          <p:cNvSpPr>
            <a:spLocks noChangeShapeType="1"/>
          </p:cNvSpPr>
          <p:nvPr/>
        </p:nvSpPr>
        <p:spPr bwMode="auto">
          <a:xfrm>
            <a:off x="3886200" y="2636838"/>
            <a:ext cx="373063" cy="682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58" name="Line 95"/>
          <p:cNvSpPr>
            <a:spLocks noChangeShapeType="1"/>
          </p:cNvSpPr>
          <p:nvPr/>
        </p:nvSpPr>
        <p:spPr bwMode="auto">
          <a:xfrm flipH="1">
            <a:off x="4084638" y="2705100"/>
            <a:ext cx="160337" cy="4349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59" name="Line 96"/>
          <p:cNvSpPr>
            <a:spLocks noChangeShapeType="1"/>
          </p:cNvSpPr>
          <p:nvPr/>
        </p:nvSpPr>
        <p:spPr bwMode="auto">
          <a:xfrm>
            <a:off x="4213225" y="2705100"/>
            <a:ext cx="473075" cy="222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60" name="Line 97"/>
          <p:cNvSpPr>
            <a:spLocks noChangeShapeType="1"/>
          </p:cNvSpPr>
          <p:nvPr/>
        </p:nvSpPr>
        <p:spPr bwMode="auto">
          <a:xfrm flipH="1">
            <a:off x="3978275" y="3140075"/>
            <a:ext cx="82550" cy="3651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61" name="Line 98"/>
          <p:cNvSpPr>
            <a:spLocks noChangeShapeType="1"/>
          </p:cNvSpPr>
          <p:nvPr/>
        </p:nvSpPr>
        <p:spPr bwMode="auto">
          <a:xfrm flipH="1" flipV="1">
            <a:off x="3878263" y="2628900"/>
            <a:ext cx="214312" cy="5111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62" name="Line 99"/>
          <p:cNvSpPr>
            <a:spLocks noChangeShapeType="1"/>
          </p:cNvSpPr>
          <p:nvPr/>
        </p:nvSpPr>
        <p:spPr bwMode="auto">
          <a:xfrm flipH="1" flipV="1">
            <a:off x="4670425" y="2713038"/>
            <a:ext cx="130175" cy="3651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63" name="Line 100"/>
          <p:cNvSpPr>
            <a:spLocks noChangeShapeType="1"/>
          </p:cNvSpPr>
          <p:nvPr/>
        </p:nvSpPr>
        <p:spPr bwMode="auto">
          <a:xfrm>
            <a:off x="4800600" y="3108325"/>
            <a:ext cx="571500" cy="3365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64" name="Line 101"/>
          <p:cNvSpPr>
            <a:spLocks noChangeShapeType="1"/>
          </p:cNvSpPr>
          <p:nvPr/>
        </p:nvSpPr>
        <p:spPr bwMode="auto">
          <a:xfrm flipV="1">
            <a:off x="4822825" y="2674938"/>
            <a:ext cx="565150" cy="42703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65" name="Line 102"/>
          <p:cNvSpPr>
            <a:spLocks noChangeShapeType="1"/>
          </p:cNvSpPr>
          <p:nvPr/>
        </p:nvSpPr>
        <p:spPr bwMode="auto">
          <a:xfrm flipV="1">
            <a:off x="5341938" y="3368675"/>
            <a:ext cx="236537" cy="825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66" name="Line 103"/>
          <p:cNvSpPr>
            <a:spLocks noChangeShapeType="1"/>
          </p:cNvSpPr>
          <p:nvPr/>
        </p:nvSpPr>
        <p:spPr bwMode="auto">
          <a:xfrm flipH="1">
            <a:off x="4884738" y="3451225"/>
            <a:ext cx="449262" cy="3587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67" name="Line 104"/>
          <p:cNvSpPr>
            <a:spLocks noChangeShapeType="1"/>
          </p:cNvSpPr>
          <p:nvPr/>
        </p:nvSpPr>
        <p:spPr bwMode="auto">
          <a:xfrm>
            <a:off x="5356225" y="3421063"/>
            <a:ext cx="388938" cy="3968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68" name="Line 105"/>
          <p:cNvSpPr>
            <a:spLocks noChangeShapeType="1"/>
          </p:cNvSpPr>
          <p:nvPr/>
        </p:nvSpPr>
        <p:spPr bwMode="auto">
          <a:xfrm>
            <a:off x="5715000" y="3840163"/>
            <a:ext cx="381000" cy="266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69" name="Line 106"/>
          <p:cNvSpPr>
            <a:spLocks noChangeShapeType="1"/>
          </p:cNvSpPr>
          <p:nvPr/>
        </p:nvSpPr>
        <p:spPr bwMode="auto">
          <a:xfrm flipV="1">
            <a:off x="6096000" y="3635375"/>
            <a:ext cx="182563" cy="4714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70" name="Line 107"/>
          <p:cNvSpPr>
            <a:spLocks noChangeShapeType="1"/>
          </p:cNvSpPr>
          <p:nvPr/>
        </p:nvSpPr>
        <p:spPr bwMode="auto">
          <a:xfrm>
            <a:off x="6934200" y="2849563"/>
            <a:ext cx="152400" cy="12223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71" name="Line 108"/>
          <p:cNvSpPr>
            <a:spLocks noChangeShapeType="1"/>
          </p:cNvSpPr>
          <p:nvPr/>
        </p:nvSpPr>
        <p:spPr bwMode="auto">
          <a:xfrm flipH="1">
            <a:off x="6934200" y="2827338"/>
            <a:ext cx="212725" cy="5238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72" name="Line 109"/>
          <p:cNvSpPr>
            <a:spLocks noChangeShapeType="1"/>
          </p:cNvSpPr>
          <p:nvPr/>
        </p:nvSpPr>
        <p:spPr bwMode="auto">
          <a:xfrm flipH="1">
            <a:off x="7086600" y="2827338"/>
            <a:ext cx="38100" cy="16668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73" name="Line 110"/>
          <p:cNvSpPr>
            <a:spLocks noChangeShapeType="1"/>
          </p:cNvSpPr>
          <p:nvPr/>
        </p:nvSpPr>
        <p:spPr bwMode="auto">
          <a:xfrm flipH="1" flipV="1">
            <a:off x="6507163" y="2797175"/>
            <a:ext cx="427037" cy="904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74" name="Line 111"/>
          <p:cNvSpPr>
            <a:spLocks noChangeShapeType="1"/>
          </p:cNvSpPr>
          <p:nvPr/>
        </p:nvSpPr>
        <p:spPr bwMode="auto">
          <a:xfrm flipH="1" flipV="1">
            <a:off x="6156325" y="2370138"/>
            <a:ext cx="350838" cy="42703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75" name="Line 112"/>
          <p:cNvSpPr>
            <a:spLocks noChangeShapeType="1"/>
          </p:cNvSpPr>
          <p:nvPr/>
        </p:nvSpPr>
        <p:spPr bwMode="auto">
          <a:xfrm flipH="1">
            <a:off x="5394325" y="2373313"/>
            <a:ext cx="752475" cy="3016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76" name="Line 113"/>
          <p:cNvSpPr>
            <a:spLocks noChangeShapeType="1"/>
          </p:cNvSpPr>
          <p:nvPr/>
        </p:nvSpPr>
        <p:spPr bwMode="auto">
          <a:xfrm flipH="1">
            <a:off x="7231063" y="4587875"/>
            <a:ext cx="68262" cy="3270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77" name="Line 114"/>
          <p:cNvSpPr>
            <a:spLocks noChangeShapeType="1"/>
          </p:cNvSpPr>
          <p:nvPr/>
        </p:nvSpPr>
        <p:spPr bwMode="auto">
          <a:xfrm flipH="1">
            <a:off x="6286500" y="2963863"/>
            <a:ext cx="792163" cy="6778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78" name="Line 115"/>
          <p:cNvSpPr>
            <a:spLocks noChangeShapeType="1"/>
          </p:cNvSpPr>
          <p:nvPr/>
        </p:nvSpPr>
        <p:spPr bwMode="auto">
          <a:xfrm>
            <a:off x="6759575" y="4702175"/>
            <a:ext cx="495300" cy="2127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79" name="Line 116"/>
          <p:cNvSpPr>
            <a:spLocks noChangeShapeType="1"/>
          </p:cNvSpPr>
          <p:nvPr/>
        </p:nvSpPr>
        <p:spPr bwMode="auto">
          <a:xfrm flipH="1">
            <a:off x="7056438" y="4914900"/>
            <a:ext cx="198437" cy="4191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80" name="Line 117"/>
          <p:cNvSpPr>
            <a:spLocks noChangeShapeType="1"/>
          </p:cNvSpPr>
          <p:nvPr/>
        </p:nvSpPr>
        <p:spPr bwMode="auto">
          <a:xfrm flipV="1">
            <a:off x="6888163" y="5318125"/>
            <a:ext cx="168275" cy="460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81" name="Line 118"/>
          <p:cNvSpPr>
            <a:spLocks noChangeShapeType="1"/>
          </p:cNvSpPr>
          <p:nvPr/>
        </p:nvSpPr>
        <p:spPr bwMode="auto">
          <a:xfrm flipH="1" flipV="1">
            <a:off x="6697663" y="5006975"/>
            <a:ext cx="206375" cy="3492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82" name="Line 119"/>
          <p:cNvSpPr>
            <a:spLocks noChangeShapeType="1"/>
          </p:cNvSpPr>
          <p:nvPr/>
        </p:nvSpPr>
        <p:spPr bwMode="auto">
          <a:xfrm flipH="1">
            <a:off x="6743700" y="4708525"/>
            <a:ext cx="38100" cy="3508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83" name="Line 120"/>
          <p:cNvSpPr>
            <a:spLocks noChangeShapeType="1"/>
          </p:cNvSpPr>
          <p:nvPr/>
        </p:nvSpPr>
        <p:spPr bwMode="auto">
          <a:xfrm flipV="1">
            <a:off x="6599238" y="5029200"/>
            <a:ext cx="144462" cy="381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84" name="Line 121"/>
          <p:cNvSpPr>
            <a:spLocks noChangeShapeType="1"/>
          </p:cNvSpPr>
          <p:nvPr/>
        </p:nvSpPr>
        <p:spPr bwMode="auto">
          <a:xfrm flipH="1">
            <a:off x="6583363" y="5356225"/>
            <a:ext cx="312737" cy="6191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85" name="Line 122"/>
          <p:cNvSpPr>
            <a:spLocks noChangeShapeType="1"/>
          </p:cNvSpPr>
          <p:nvPr/>
        </p:nvSpPr>
        <p:spPr bwMode="auto">
          <a:xfrm flipH="1" flipV="1">
            <a:off x="6164263" y="5334000"/>
            <a:ext cx="419100" cy="841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86" name="Line 123"/>
          <p:cNvSpPr>
            <a:spLocks noChangeShapeType="1"/>
          </p:cNvSpPr>
          <p:nvPr/>
        </p:nvSpPr>
        <p:spPr bwMode="auto">
          <a:xfrm flipH="1">
            <a:off x="5867400" y="5334000"/>
            <a:ext cx="304800" cy="5032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87" name="Line 124"/>
          <p:cNvSpPr>
            <a:spLocks noChangeShapeType="1"/>
          </p:cNvSpPr>
          <p:nvPr/>
        </p:nvSpPr>
        <p:spPr bwMode="auto">
          <a:xfrm flipV="1">
            <a:off x="6149975" y="5029200"/>
            <a:ext cx="609600" cy="282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88" name="Line 125"/>
          <p:cNvSpPr>
            <a:spLocks noChangeShapeType="1"/>
          </p:cNvSpPr>
          <p:nvPr/>
        </p:nvSpPr>
        <p:spPr bwMode="auto">
          <a:xfrm>
            <a:off x="5584825" y="5730875"/>
            <a:ext cx="274638" cy="825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89" name="Line 126"/>
          <p:cNvSpPr>
            <a:spLocks noChangeShapeType="1"/>
          </p:cNvSpPr>
          <p:nvPr/>
        </p:nvSpPr>
        <p:spPr bwMode="auto">
          <a:xfrm flipH="1" flipV="1">
            <a:off x="4648200" y="5570538"/>
            <a:ext cx="936625" cy="1746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90" name="Line 127"/>
          <p:cNvSpPr>
            <a:spLocks noChangeShapeType="1"/>
          </p:cNvSpPr>
          <p:nvPr/>
        </p:nvSpPr>
        <p:spPr bwMode="auto">
          <a:xfrm flipH="1">
            <a:off x="4694238" y="5402263"/>
            <a:ext cx="365125" cy="13811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91" name="Line 128"/>
          <p:cNvSpPr>
            <a:spLocks noChangeShapeType="1"/>
          </p:cNvSpPr>
          <p:nvPr/>
        </p:nvSpPr>
        <p:spPr bwMode="auto">
          <a:xfrm flipH="1">
            <a:off x="5045075" y="4945063"/>
            <a:ext cx="82550" cy="48101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92" name="Line 129"/>
          <p:cNvSpPr>
            <a:spLocks noChangeShapeType="1"/>
          </p:cNvSpPr>
          <p:nvPr/>
        </p:nvSpPr>
        <p:spPr bwMode="auto">
          <a:xfrm flipH="1">
            <a:off x="3178175" y="4784725"/>
            <a:ext cx="517525" cy="539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93" name="Line 130"/>
          <p:cNvSpPr>
            <a:spLocks noChangeShapeType="1"/>
          </p:cNvSpPr>
          <p:nvPr/>
        </p:nvSpPr>
        <p:spPr bwMode="auto">
          <a:xfrm flipH="1" flipV="1">
            <a:off x="3094038" y="4403725"/>
            <a:ext cx="623887" cy="3508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94" name="Line 131"/>
          <p:cNvSpPr>
            <a:spLocks noChangeShapeType="1"/>
          </p:cNvSpPr>
          <p:nvPr/>
        </p:nvSpPr>
        <p:spPr bwMode="auto">
          <a:xfrm flipH="1">
            <a:off x="3209925" y="3621088"/>
            <a:ext cx="609600" cy="3651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95" name="Line 132"/>
          <p:cNvSpPr>
            <a:spLocks noChangeShapeType="1"/>
          </p:cNvSpPr>
          <p:nvPr/>
        </p:nvSpPr>
        <p:spPr bwMode="auto">
          <a:xfrm flipH="1">
            <a:off x="3835400" y="3479800"/>
            <a:ext cx="146050" cy="1730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96" name="Line 133"/>
          <p:cNvSpPr>
            <a:spLocks noChangeShapeType="1"/>
          </p:cNvSpPr>
          <p:nvPr/>
        </p:nvSpPr>
        <p:spPr bwMode="auto">
          <a:xfrm flipH="1">
            <a:off x="3819525" y="3117850"/>
            <a:ext cx="261938" cy="508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97" name="Line 134"/>
          <p:cNvSpPr>
            <a:spLocks noChangeShapeType="1"/>
          </p:cNvSpPr>
          <p:nvPr/>
        </p:nvSpPr>
        <p:spPr bwMode="auto">
          <a:xfrm flipH="1" flipV="1">
            <a:off x="3278188" y="2576513"/>
            <a:ext cx="609600" cy="857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98" name="Line 135"/>
          <p:cNvSpPr>
            <a:spLocks noChangeShapeType="1"/>
          </p:cNvSpPr>
          <p:nvPr/>
        </p:nvSpPr>
        <p:spPr bwMode="auto">
          <a:xfrm flipH="1">
            <a:off x="2501900" y="2609850"/>
            <a:ext cx="777875" cy="2952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99" name="Line 136"/>
          <p:cNvSpPr>
            <a:spLocks noChangeShapeType="1"/>
          </p:cNvSpPr>
          <p:nvPr/>
        </p:nvSpPr>
        <p:spPr bwMode="auto">
          <a:xfrm flipH="1" flipV="1">
            <a:off x="2076450" y="2817813"/>
            <a:ext cx="427038" cy="7778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500" name="Line 137"/>
          <p:cNvSpPr>
            <a:spLocks noChangeShapeType="1"/>
          </p:cNvSpPr>
          <p:nvPr/>
        </p:nvSpPr>
        <p:spPr bwMode="auto">
          <a:xfrm>
            <a:off x="2093913" y="2836863"/>
            <a:ext cx="46037" cy="6762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501" name="Line 138"/>
          <p:cNvSpPr>
            <a:spLocks noChangeShapeType="1"/>
          </p:cNvSpPr>
          <p:nvPr/>
        </p:nvSpPr>
        <p:spPr bwMode="auto">
          <a:xfrm flipH="1">
            <a:off x="2386013" y="2989263"/>
            <a:ext cx="777875" cy="1968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502" name="Line 139"/>
          <p:cNvSpPr>
            <a:spLocks noChangeShapeType="1"/>
          </p:cNvSpPr>
          <p:nvPr/>
        </p:nvSpPr>
        <p:spPr bwMode="auto">
          <a:xfrm flipH="1">
            <a:off x="3148013" y="2635250"/>
            <a:ext cx="731837" cy="3635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503" name="Line 140"/>
          <p:cNvSpPr>
            <a:spLocks noChangeShapeType="1"/>
          </p:cNvSpPr>
          <p:nvPr/>
        </p:nvSpPr>
        <p:spPr bwMode="auto">
          <a:xfrm>
            <a:off x="2401888" y="3178175"/>
            <a:ext cx="198437" cy="5175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504" name="Line 141"/>
          <p:cNvSpPr>
            <a:spLocks noChangeShapeType="1"/>
          </p:cNvSpPr>
          <p:nvPr/>
        </p:nvSpPr>
        <p:spPr bwMode="auto">
          <a:xfrm>
            <a:off x="2136775" y="3514725"/>
            <a:ext cx="68263" cy="3889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505" name="Line 142"/>
          <p:cNvSpPr>
            <a:spLocks noChangeShapeType="1"/>
          </p:cNvSpPr>
          <p:nvPr/>
        </p:nvSpPr>
        <p:spPr bwMode="auto">
          <a:xfrm>
            <a:off x="2130425" y="3538538"/>
            <a:ext cx="334963" cy="663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506" name="Line 143"/>
          <p:cNvSpPr>
            <a:spLocks noChangeShapeType="1"/>
          </p:cNvSpPr>
          <p:nvPr/>
        </p:nvSpPr>
        <p:spPr bwMode="auto">
          <a:xfrm flipH="1">
            <a:off x="2054225" y="3897313"/>
            <a:ext cx="138113" cy="63341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507" name="Line 144"/>
          <p:cNvSpPr>
            <a:spLocks noChangeShapeType="1"/>
          </p:cNvSpPr>
          <p:nvPr/>
        </p:nvSpPr>
        <p:spPr bwMode="auto">
          <a:xfrm flipH="1">
            <a:off x="2160588" y="4606925"/>
            <a:ext cx="747712" cy="5492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508" name="Line 145"/>
          <p:cNvSpPr>
            <a:spLocks noChangeShapeType="1"/>
          </p:cNvSpPr>
          <p:nvPr/>
        </p:nvSpPr>
        <p:spPr bwMode="auto">
          <a:xfrm>
            <a:off x="2946400" y="4592638"/>
            <a:ext cx="258763" cy="26828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509" name="Line 146"/>
          <p:cNvSpPr>
            <a:spLocks noChangeShapeType="1"/>
          </p:cNvSpPr>
          <p:nvPr/>
        </p:nvSpPr>
        <p:spPr bwMode="auto">
          <a:xfrm flipH="1">
            <a:off x="2930525" y="3983038"/>
            <a:ext cx="252413" cy="6032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510" name="Line 147"/>
          <p:cNvSpPr>
            <a:spLocks noChangeShapeType="1"/>
          </p:cNvSpPr>
          <p:nvPr/>
        </p:nvSpPr>
        <p:spPr bwMode="auto">
          <a:xfrm flipH="1">
            <a:off x="4102100" y="2711450"/>
            <a:ext cx="557213" cy="4270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511" name="Line 148"/>
          <p:cNvSpPr>
            <a:spLocks noChangeShapeType="1"/>
          </p:cNvSpPr>
          <p:nvPr/>
        </p:nvSpPr>
        <p:spPr bwMode="auto">
          <a:xfrm flipH="1">
            <a:off x="4679950" y="2682875"/>
            <a:ext cx="709613" cy="3016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512" name="Line 149"/>
          <p:cNvSpPr>
            <a:spLocks noChangeShapeType="1"/>
          </p:cNvSpPr>
          <p:nvPr/>
        </p:nvSpPr>
        <p:spPr bwMode="auto">
          <a:xfrm flipH="1">
            <a:off x="3954463" y="3103563"/>
            <a:ext cx="862012" cy="3968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513" name="Line 150"/>
          <p:cNvSpPr>
            <a:spLocks noChangeShapeType="1"/>
          </p:cNvSpPr>
          <p:nvPr/>
        </p:nvSpPr>
        <p:spPr bwMode="auto">
          <a:xfrm>
            <a:off x="4800600" y="3119438"/>
            <a:ext cx="96838" cy="68738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514" name="Line 151"/>
          <p:cNvSpPr>
            <a:spLocks noChangeShapeType="1"/>
          </p:cNvSpPr>
          <p:nvPr/>
        </p:nvSpPr>
        <p:spPr bwMode="auto">
          <a:xfrm flipH="1">
            <a:off x="4905375" y="3363913"/>
            <a:ext cx="687388" cy="4349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515" name="Line 152"/>
          <p:cNvSpPr>
            <a:spLocks noChangeShapeType="1"/>
          </p:cNvSpPr>
          <p:nvPr/>
        </p:nvSpPr>
        <p:spPr bwMode="auto">
          <a:xfrm>
            <a:off x="5599113" y="3357563"/>
            <a:ext cx="142875" cy="48101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516" name="Line 153"/>
          <p:cNvSpPr>
            <a:spLocks noChangeShapeType="1"/>
          </p:cNvSpPr>
          <p:nvPr/>
        </p:nvSpPr>
        <p:spPr bwMode="auto">
          <a:xfrm flipV="1">
            <a:off x="5729288" y="3635375"/>
            <a:ext cx="546100" cy="203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517" name="Line 154"/>
          <p:cNvSpPr>
            <a:spLocks noChangeShapeType="1"/>
          </p:cNvSpPr>
          <p:nvPr/>
        </p:nvSpPr>
        <p:spPr bwMode="auto">
          <a:xfrm flipH="1" flipV="1">
            <a:off x="5581650" y="3349625"/>
            <a:ext cx="688975" cy="27146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518" name="Line 155"/>
          <p:cNvSpPr>
            <a:spLocks noChangeShapeType="1"/>
          </p:cNvSpPr>
          <p:nvPr/>
        </p:nvSpPr>
        <p:spPr bwMode="auto">
          <a:xfrm flipH="1" flipV="1">
            <a:off x="5564188" y="3368675"/>
            <a:ext cx="512762" cy="7207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519" name="Line 156"/>
          <p:cNvSpPr>
            <a:spLocks noChangeShapeType="1"/>
          </p:cNvSpPr>
          <p:nvPr/>
        </p:nvSpPr>
        <p:spPr bwMode="auto">
          <a:xfrm flipH="1" flipV="1">
            <a:off x="6080125" y="4087813"/>
            <a:ext cx="711200" cy="6223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520" name="Line 157"/>
          <p:cNvSpPr>
            <a:spLocks noChangeShapeType="1"/>
          </p:cNvSpPr>
          <p:nvPr/>
        </p:nvSpPr>
        <p:spPr bwMode="auto">
          <a:xfrm>
            <a:off x="6270625" y="3644900"/>
            <a:ext cx="820738" cy="2619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521" name="Line 158"/>
          <p:cNvSpPr>
            <a:spLocks noChangeShapeType="1"/>
          </p:cNvSpPr>
          <p:nvPr/>
        </p:nvSpPr>
        <p:spPr bwMode="auto">
          <a:xfrm>
            <a:off x="6507163" y="2782888"/>
            <a:ext cx="592137" cy="3333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522" name="Line 159"/>
          <p:cNvSpPr>
            <a:spLocks noChangeShapeType="1"/>
          </p:cNvSpPr>
          <p:nvPr/>
        </p:nvSpPr>
        <p:spPr bwMode="auto">
          <a:xfrm>
            <a:off x="6515100" y="2789238"/>
            <a:ext cx="584200" cy="2079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523" name="Line 160"/>
          <p:cNvSpPr>
            <a:spLocks noChangeShapeType="1"/>
          </p:cNvSpPr>
          <p:nvPr/>
        </p:nvSpPr>
        <p:spPr bwMode="auto">
          <a:xfrm flipV="1">
            <a:off x="7078663" y="2989263"/>
            <a:ext cx="4762" cy="889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524" name="Line 161"/>
          <p:cNvSpPr>
            <a:spLocks noChangeShapeType="1"/>
          </p:cNvSpPr>
          <p:nvPr/>
        </p:nvSpPr>
        <p:spPr bwMode="auto">
          <a:xfrm flipH="1" flipV="1">
            <a:off x="6184900" y="2373313"/>
            <a:ext cx="969963" cy="4619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525" name="Line 162"/>
          <p:cNvSpPr>
            <a:spLocks noChangeShapeType="1"/>
          </p:cNvSpPr>
          <p:nvPr/>
        </p:nvSpPr>
        <p:spPr bwMode="auto">
          <a:xfrm flipH="1" flipV="1">
            <a:off x="6167438" y="2368550"/>
            <a:ext cx="771525" cy="4921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526" name="Line 163"/>
          <p:cNvSpPr>
            <a:spLocks noChangeShapeType="1"/>
          </p:cNvSpPr>
          <p:nvPr/>
        </p:nvSpPr>
        <p:spPr bwMode="auto">
          <a:xfrm flipH="1">
            <a:off x="6753225" y="4611688"/>
            <a:ext cx="542925" cy="7143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527" name="Line 164"/>
          <p:cNvSpPr>
            <a:spLocks noChangeShapeType="1"/>
          </p:cNvSpPr>
          <p:nvPr/>
        </p:nvSpPr>
        <p:spPr bwMode="auto">
          <a:xfrm flipH="1">
            <a:off x="6738938" y="4613275"/>
            <a:ext cx="565150" cy="406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528" name="Line 165"/>
          <p:cNvSpPr>
            <a:spLocks noChangeShapeType="1"/>
          </p:cNvSpPr>
          <p:nvPr/>
        </p:nvSpPr>
        <p:spPr bwMode="auto">
          <a:xfrm flipH="1">
            <a:off x="7037388" y="4614863"/>
            <a:ext cx="252412" cy="68103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529" name="Line 166"/>
          <p:cNvSpPr>
            <a:spLocks noChangeShapeType="1"/>
          </p:cNvSpPr>
          <p:nvPr/>
        </p:nvSpPr>
        <p:spPr bwMode="auto">
          <a:xfrm flipH="1" flipV="1">
            <a:off x="6748463" y="5030788"/>
            <a:ext cx="300037" cy="2857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530" name="Line 167"/>
          <p:cNvSpPr>
            <a:spLocks noChangeShapeType="1"/>
          </p:cNvSpPr>
          <p:nvPr/>
        </p:nvSpPr>
        <p:spPr bwMode="auto">
          <a:xfrm flipH="1">
            <a:off x="6878638" y="4908550"/>
            <a:ext cx="361950" cy="4460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531" name="Line 168"/>
          <p:cNvSpPr>
            <a:spLocks noChangeShapeType="1"/>
          </p:cNvSpPr>
          <p:nvPr/>
        </p:nvSpPr>
        <p:spPr bwMode="auto">
          <a:xfrm flipH="1">
            <a:off x="2146300" y="4200525"/>
            <a:ext cx="315913" cy="9477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75"/>
          <p:cNvGrpSpPr>
            <a:grpSpLocks/>
          </p:cNvGrpSpPr>
          <p:nvPr/>
        </p:nvGrpSpPr>
        <p:grpSpPr bwMode="auto">
          <a:xfrm>
            <a:off x="1998663" y="2314575"/>
            <a:ext cx="5376862" cy="3573463"/>
            <a:chOff x="1259" y="1458"/>
            <a:chExt cx="3387" cy="2251"/>
          </a:xfrm>
        </p:grpSpPr>
        <p:sp>
          <p:nvSpPr>
            <p:cNvPr id="146534" name="Oval 23"/>
            <p:cNvSpPr>
              <a:spLocks noChangeArrowheads="1"/>
            </p:cNvSpPr>
            <p:nvPr/>
          </p:nvSpPr>
          <p:spPr bwMode="auto">
            <a:xfrm>
              <a:off x="1283" y="1749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35" name="Oval 24"/>
            <p:cNvSpPr>
              <a:spLocks noChangeArrowheads="1"/>
            </p:cNvSpPr>
            <p:nvPr/>
          </p:nvSpPr>
          <p:spPr bwMode="auto">
            <a:xfrm>
              <a:off x="1549" y="1797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36" name="Oval 25"/>
            <p:cNvSpPr>
              <a:spLocks noChangeArrowheads="1"/>
            </p:cNvSpPr>
            <p:nvPr/>
          </p:nvSpPr>
          <p:spPr bwMode="auto">
            <a:xfrm>
              <a:off x="1598" y="2281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37" name="Oval 26"/>
            <p:cNvSpPr>
              <a:spLocks noChangeArrowheads="1"/>
            </p:cNvSpPr>
            <p:nvPr/>
          </p:nvSpPr>
          <p:spPr bwMode="auto">
            <a:xfrm>
              <a:off x="1816" y="2862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38" name="Oval 27"/>
            <p:cNvSpPr>
              <a:spLocks noChangeArrowheads="1"/>
            </p:cNvSpPr>
            <p:nvPr/>
          </p:nvSpPr>
          <p:spPr bwMode="auto">
            <a:xfrm>
              <a:off x="1477" y="1966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39" name="Oval 28"/>
            <p:cNvSpPr>
              <a:spLocks noChangeArrowheads="1"/>
            </p:cNvSpPr>
            <p:nvPr/>
          </p:nvSpPr>
          <p:spPr bwMode="auto">
            <a:xfrm>
              <a:off x="1985" y="2475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40" name="Oval 29"/>
            <p:cNvSpPr>
              <a:spLocks noChangeArrowheads="1"/>
            </p:cNvSpPr>
            <p:nvPr/>
          </p:nvSpPr>
          <p:spPr bwMode="auto">
            <a:xfrm>
              <a:off x="1356" y="2426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41" name="Oval 30"/>
            <p:cNvSpPr>
              <a:spLocks noChangeArrowheads="1"/>
            </p:cNvSpPr>
            <p:nvPr/>
          </p:nvSpPr>
          <p:spPr bwMode="auto">
            <a:xfrm>
              <a:off x="2301" y="2984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42" name="Oval 31"/>
            <p:cNvSpPr>
              <a:spLocks noChangeArrowheads="1"/>
            </p:cNvSpPr>
            <p:nvPr/>
          </p:nvSpPr>
          <p:spPr bwMode="auto">
            <a:xfrm>
              <a:off x="1525" y="2620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43" name="Oval 32"/>
            <p:cNvSpPr>
              <a:spLocks noChangeArrowheads="1"/>
            </p:cNvSpPr>
            <p:nvPr/>
          </p:nvSpPr>
          <p:spPr bwMode="auto">
            <a:xfrm>
              <a:off x="1332" y="3200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44" name="Oval 33"/>
            <p:cNvSpPr>
              <a:spLocks noChangeArrowheads="1"/>
            </p:cNvSpPr>
            <p:nvPr/>
          </p:nvSpPr>
          <p:spPr bwMode="auto">
            <a:xfrm>
              <a:off x="2614" y="2910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45" name="Oval 34"/>
            <p:cNvSpPr>
              <a:spLocks noChangeArrowheads="1"/>
            </p:cNvSpPr>
            <p:nvPr/>
          </p:nvSpPr>
          <p:spPr bwMode="auto">
            <a:xfrm>
              <a:off x="3799" y="2547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46" name="Oval 35"/>
            <p:cNvSpPr>
              <a:spLocks noChangeArrowheads="1"/>
            </p:cNvSpPr>
            <p:nvPr/>
          </p:nvSpPr>
          <p:spPr bwMode="auto">
            <a:xfrm>
              <a:off x="1574" y="3539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47" name="Oval 36"/>
            <p:cNvSpPr>
              <a:spLocks noChangeArrowheads="1"/>
            </p:cNvSpPr>
            <p:nvPr/>
          </p:nvSpPr>
          <p:spPr bwMode="auto">
            <a:xfrm>
              <a:off x="1259" y="2837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48" name="Oval 37"/>
            <p:cNvSpPr>
              <a:spLocks noChangeArrowheads="1"/>
            </p:cNvSpPr>
            <p:nvPr/>
          </p:nvSpPr>
          <p:spPr bwMode="auto">
            <a:xfrm>
              <a:off x="3146" y="3370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49" name="Oval 38"/>
            <p:cNvSpPr>
              <a:spLocks noChangeArrowheads="1"/>
            </p:cNvSpPr>
            <p:nvPr/>
          </p:nvSpPr>
          <p:spPr bwMode="auto">
            <a:xfrm>
              <a:off x="3195" y="3079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50" name="Oval 39"/>
            <p:cNvSpPr>
              <a:spLocks noChangeArrowheads="1"/>
            </p:cNvSpPr>
            <p:nvPr/>
          </p:nvSpPr>
          <p:spPr bwMode="auto">
            <a:xfrm>
              <a:off x="2420" y="3563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51" name="Oval 40"/>
            <p:cNvSpPr>
              <a:spLocks noChangeArrowheads="1"/>
            </p:cNvSpPr>
            <p:nvPr/>
          </p:nvSpPr>
          <p:spPr bwMode="auto">
            <a:xfrm>
              <a:off x="2904" y="3466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52" name="Oval 41"/>
            <p:cNvSpPr>
              <a:spLocks noChangeArrowheads="1"/>
            </p:cNvSpPr>
            <p:nvPr/>
          </p:nvSpPr>
          <p:spPr bwMode="auto">
            <a:xfrm>
              <a:off x="2033" y="1604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53" name="Oval 42"/>
            <p:cNvSpPr>
              <a:spLocks noChangeArrowheads="1"/>
            </p:cNvSpPr>
            <p:nvPr/>
          </p:nvSpPr>
          <p:spPr bwMode="auto">
            <a:xfrm>
              <a:off x="3001" y="1918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54" name="Oval 43"/>
            <p:cNvSpPr>
              <a:spLocks noChangeArrowheads="1"/>
            </p:cNvSpPr>
            <p:nvPr/>
          </p:nvSpPr>
          <p:spPr bwMode="auto">
            <a:xfrm>
              <a:off x="3364" y="1652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55" name="Oval 44"/>
            <p:cNvSpPr>
              <a:spLocks noChangeArrowheads="1"/>
            </p:cNvSpPr>
            <p:nvPr/>
          </p:nvSpPr>
          <p:spPr bwMode="auto">
            <a:xfrm>
              <a:off x="3340" y="2136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56" name="Oval 45"/>
            <p:cNvSpPr>
              <a:spLocks noChangeArrowheads="1"/>
            </p:cNvSpPr>
            <p:nvPr/>
          </p:nvSpPr>
          <p:spPr bwMode="auto">
            <a:xfrm>
              <a:off x="3049" y="2354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57" name="Oval 46"/>
            <p:cNvSpPr>
              <a:spLocks noChangeArrowheads="1"/>
            </p:cNvSpPr>
            <p:nvPr/>
          </p:nvSpPr>
          <p:spPr bwMode="auto">
            <a:xfrm>
              <a:off x="3485" y="2087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58" name="Oval 47"/>
            <p:cNvSpPr>
              <a:spLocks noChangeArrowheads="1"/>
            </p:cNvSpPr>
            <p:nvPr/>
          </p:nvSpPr>
          <p:spPr bwMode="auto">
            <a:xfrm>
              <a:off x="3582" y="2378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59" name="Oval 48"/>
            <p:cNvSpPr>
              <a:spLocks noChangeArrowheads="1"/>
            </p:cNvSpPr>
            <p:nvPr/>
          </p:nvSpPr>
          <p:spPr bwMode="auto">
            <a:xfrm>
              <a:off x="4453" y="1749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60" name="Oval 49"/>
            <p:cNvSpPr>
              <a:spLocks noChangeArrowheads="1"/>
            </p:cNvSpPr>
            <p:nvPr/>
          </p:nvSpPr>
          <p:spPr bwMode="auto">
            <a:xfrm>
              <a:off x="3848" y="1458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61" name="Oval 50"/>
            <p:cNvSpPr>
              <a:spLocks noChangeArrowheads="1"/>
            </p:cNvSpPr>
            <p:nvPr/>
          </p:nvSpPr>
          <p:spPr bwMode="auto">
            <a:xfrm>
              <a:off x="4065" y="1725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62" name="Oval 51"/>
            <p:cNvSpPr>
              <a:spLocks noChangeArrowheads="1"/>
            </p:cNvSpPr>
            <p:nvPr/>
          </p:nvSpPr>
          <p:spPr bwMode="auto">
            <a:xfrm>
              <a:off x="4428" y="2426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63" name="Oval 52"/>
            <p:cNvSpPr>
              <a:spLocks noChangeArrowheads="1"/>
            </p:cNvSpPr>
            <p:nvPr/>
          </p:nvSpPr>
          <p:spPr bwMode="auto">
            <a:xfrm>
              <a:off x="3920" y="2257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64" name="Oval 53"/>
            <p:cNvSpPr>
              <a:spLocks noChangeArrowheads="1"/>
            </p:cNvSpPr>
            <p:nvPr/>
          </p:nvSpPr>
          <p:spPr bwMode="auto">
            <a:xfrm>
              <a:off x="4573" y="2862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65" name="Oval 54"/>
            <p:cNvSpPr>
              <a:spLocks noChangeArrowheads="1"/>
            </p:cNvSpPr>
            <p:nvPr/>
          </p:nvSpPr>
          <p:spPr bwMode="auto">
            <a:xfrm>
              <a:off x="4235" y="2934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66" name="Oval 55"/>
            <p:cNvSpPr>
              <a:spLocks noChangeArrowheads="1"/>
            </p:cNvSpPr>
            <p:nvPr/>
          </p:nvSpPr>
          <p:spPr bwMode="auto">
            <a:xfrm>
              <a:off x="3848" y="3321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67" name="Oval 56"/>
            <p:cNvSpPr>
              <a:spLocks noChangeArrowheads="1"/>
            </p:cNvSpPr>
            <p:nvPr/>
          </p:nvSpPr>
          <p:spPr bwMode="auto">
            <a:xfrm>
              <a:off x="4114" y="3370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68" name="Oval 57"/>
            <p:cNvSpPr>
              <a:spLocks noChangeArrowheads="1"/>
            </p:cNvSpPr>
            <p:nvPr/>
          </p:nvSpPr>
          <p:spPr bwMode="auto">
            <a:xfrm>
              <a:off x="4525" y="3055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69" name="Oval 58"/>
            <p:cNvSpPr>
              <a:spLocks noChangeArrowheads="1"/>
            </p:cNvSpPr>
            <p:nvPr/>
          </p:nvSpPr>
          <p:spPr bwMode="auto">
            <a:xfrm>
              <a:off x="4211" y="3128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70" name="Oval 59"/>
            <p:cNvSpPr>
              <a:spLocks noChangeArrowheads="1"/>
            </p:cNvSpPr>
            <p:nvPr/>
          </p:nvSpPr>
          <p:spPr bwMode="auto">
            <a:xfrm>
              <a:off x="4307" y="3345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71" name="Oval 60"/>
            <p:cNvSpPr>
              <a:spLocks noChangeArrowheads="1"/>
            </p:cNvSpPr>
            <p:nvPr/>
          </p:nvSpPr>
          <p:spPr bwMode="auto">
            <a:xfrm>
              <a:off x="4404" y="3321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72" name="Oval 61"/>
            <p:cNvSpPr>
              <a:spLocks noChangeArrowheads="1"/>
            </p:cNvSpPr>
            <p:nvPr/>
          </p:nvSpPr>
          <p:spPr bwMode="auto">
            <a:xfrm>
              <a:off x="2420" y="1628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73" name="Oval 62"/>
            <p:cNvSpPr>
              <a:spLocks noChangeArrowheads="1"/>
            </p:cNvSpPr>
            <p:nvPr/>
          </p:nvSpPr>
          <p:spPr bwMode="auto">
            <a:xfrm>
              <a:off x="2638" y="1676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74" name="Oval 63"/>
            <p:cNvSpPr>
              <a:spLocks noChangeArrowheads="1"/>
            </p:cNvSpPr>
            <p:nvPr/>
          </p:nvSpPr>
          <p:spPr bwMode="auto">
            <a:xfrm>
              <a:off x="1961" y="1845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75" name="Oval 64"/>
            <p:cNvSpPr>
              <a:spLocks noChangeArrowheads="1"/>
            </p:cNvSpPr>
            <p:nvPr/>
          </p:nvSpPr>
          <p:spPr bwMode="auto">
            <a:xfrm>
              <a:off x="2904" y="1676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76" name="Oval 65"/>
            <p:cNvSpPr>
              <a:spLocks noChangeArrowheads="1"/>
            </p:cNvSpPr>
            <p:nvPr/>
          </p:nvSpPr>
          <p:spPr bwMode="auto">
            <a:xfrm>
              <a:off x="2372" y="2257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77" name="Oval 66"/>
            <p:cNvSpPr>
              <a:spLocks noChangeArrowheads="1"/>
            </p:cNvSpPr>
            <p:nvPr/>
          </p:nvSpPr>
          <p:spPr bwMode="auto">
            <a:xfrm>
              <a:off x="2541" y="1942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78" name="Oval 67"/>
            <p:cNvSpPr>
              <a:spLocks noChangeArrowheads="1"/>
            </p:cNvSpPr>
            <p:nvPr/>
          </p:nvSpPr>
          <p:spPr bwMode="auto">
            <a:xfrm>
              <a:off x="2469" y="2160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79" name="Oval 68"/>
            <p:cNvSpPr>
              <a:spLocks noChangeArrowheads="1"/>
            </p:cNvSpPr>
            <p:nvPr/>
          </p:nvSpPr>
          <p:spPr bwMode="auto">
            <a:xfrm>
              <a:off x="1307" y="2184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80" name="Oval 69"/>
            <p:cNvSpPr>
              <a:spLocks noChangeArrowheads="1"/>
            </p:cNvSpPr>
            <p:nvPr/>
          </p:nvSpPr>
          <p:spPr bwMode="auto">
            <a:xfrm>
              <a:off x="1985" y="3007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81" name="Oval 70"/>
            <p:cNvSpPr>
              <a:spLocks noChangeArrowheads="1"/>
            </p:cNvSpPr>
            <p:nvPr/>
          </p:nvSpPr>
          <p:spPr bwMode="auto">
            <a:xfrm>
              <a:off x="1912" y="2741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82" name="Oval 71"/>
            <p:cNvSpPr>
              <a:spLocks noChangeArrowheads="1"/>
            </p:cNvSpPr>
            <p:nvPr/>
          </p:nvSpPr>
          <p:spPr bwMode="auto">
            <a:xfrm>
              <a:off x="4428" y="1845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83" name="Oval 72"/>
            <p:cNvSpPr>
              <a:spLocks noChangeArrowheads="1"/>
            </p:cNvSpPr>
            <p:nvPr/>
          </p:nvSpPr>
          <p:spPr bwMode="auto">
            <a:xfrm>
              <a:off x="4332" y="1773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84" name="Oval 73"/>
            <p:cNvSpPr>
              <a:spLocks noChangeArrowheads="1"/>
            </p:cNvSpPr>
            <p:nvPr/>
          </p:nvSpPr>
          <p:spPr bwMode="auto">
            <a:xfrm>
              <a:off x="3654" y="3636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85" name="Oval 74"/>
            <p:cNvSpPr>
              <a:spLocks noChangeArrowheads="1"/>
            </p:cNvSpPr>
            <p:nvPr/>
          </p:nvSpPr>
          <p:spPr bwMode="auto">
            <a:xfrm>
              <a:off x="3485" y="3587"/>
              <a:ext cx="73" cy="7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5" name="Rectangle 22"/>
          <p:cNvSpPr>
            <a:spLocks noChangeArrowheads="1"/>
          </p:cNvSpPr>
          <p:nvPr/>
        </p:nvSpPr>
        <p:spPr bwMode="auto">
          <a:xfrm>
            <a:off x="3381375" y="4543425"/>
            <a:ext cx="5414963" cy="16891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714" name="Freeform 18"/>
          <p:cNvSpPr>
            <a:spLocks/>
          </p:cNvSpPr>
          <p:nvPr/>
        </p:nvSpPr>
        <p:spPr bwMode="auto">
          <a:xfrm>
            <a:off x="4813300" y="5221288"/>
            <a:ext cx="1036638" cy="614362"/>
          </a:xfrm>
          <a:custGeom>
            <a:avLst/>
            <a:gdLst/>
            <a:ahLst/>
            <a:cxnLst>
              <a:cxn ang="0">
                <a:pos x="0" y="218"/>
              </a:cxn>
              <a:cxn ang="0">
                <a:pos x="290" y="387"/>
              </a:cxn>
              <a:cxn ang="0">
                <a:pos x="653" y="266"/>
              </a:cxn>
              <a:cxn ang="0">
                <a:pos x="556" y="0"/>
              </a:cxn>
            </a:cxnLst>
            <a:rect l="0" t="0" r="r" b="b"/>
            <a:pathLst>
              <a:path w="653" h="387">
                <a:moveTo>
                  <a:pt x="0" y="218"/>
                </a:moveTo>
                <a:lnTo>
                  <a:pt x="290" y="387"/>
                </a:lnTo>
                <a:lnTo>
                  <a:pt x="653" y="266"/>
                </a:lnTo>
                <a:lnTo>
                  <a:pt x="556" y="0"/>
                </a:lnTo>
              </a:path>
            </a:pathLst>
          </a:custGeom>
          <a:noFill/>
          <a:ln w="38100" cmpd="sng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3710" name="Freeform 14"/>
          <p:cNvSpPr>
            <a:spLocks/>
          </p:cNvSpPr>
          <p:nvPr/>
        </p:nvSpPr>
        <p:spPr bwMode="auto">
          <a:xfrm>
            <a:off x="3660775" y="4799013"/>
            <a:ext cx="1152525" cy="1228725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90" y="653"/>
              </a:cxn>
              <a:cxn ang="0">
                <a:pos x="726" y="484"/>
              </a:cxn>
              <a:cxn ang="0">
                <a:pos x="532" y="242"/>
              </a:cxn>
              <a:cxn ang="0">
                <a:pos x="581" y="0"/>
              </a:cxn>
            </a:cxnLst>
            <a:rect l="0" t="0" r="r" b="b"/>
            <a:pathLst>
              <a:path w="726" h="774">
                <a:moveTo>
                  <a:pt x="0" y="774"/>
                </a:moveTo>
                <a:lnTo>
                  <a:pt x="290" y="653"/>
                </a:lnTo>
                <a:lnTo>
                  <a:pt x="726" y="484"/>
                </a:lnTo>
                <a:lnTo>
                  <a:pt x="532" y="242"/>
                </a:lnTo>
                <a:lnTo>
                  <a:pt x="581" y="0"/>
                </a:lnTo>
              </a:path>
            </a:pathLst>
          </a:custGeom>
          <a:noFill/>
          <a:ln w="38100" cmpd="sng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3712" name="Line 16"/>
          <p:cNvSpPr>
            <a:spLocks noChangeShapeType="1"/>
          </p:cNvSpPr>
          <p:nvPr/>
        </p:nvSpPr>
        <p:spPr bwMode="auto">
          <a:xfrm flipV="1">
            <a:off x="5689600" y="5072063"/>
            <a:ext cx="628650" cy="112712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RRT Algorithm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1"/>
            <a:ext cx="91440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algorithm produces a tree G=(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</a:t>
            </a:r>
            <a:r>
              <a:rPr lang="en-US" dirty="0" smtClean="0"/>
              <a:t>) as follows: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800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 b="1" dirty="0" smtClean="0"/>
              <a:t>LET</a:t>
            </a:r>
            <a:r>
              <a:rPr lang="en-US" sz="1800" dirty="0" smtClean="0"/>
              <a:t> </a:t>
            </a:r>
            <a:r>
              <a:rPr lang="en-US" sz="1800" b="1" dirty="0" smtClean="0"/>
              <a:t>V</a:t>
            </a:r>
            <a:r>
              <a:rPr lang="en-US" sz="1800" dirty="0" smtClean="0"/>
              <a:t> contain the start vertex and </a:t>
            </a:r>
            <a:r>
              <a:rPr lang="en-US" sz="1800" b="1" dirty="0" smtClean="0"/>
              <a:t>E</a:t>
            </a:r>
            <a:r>
              <a:rPr lang="en-US" sz="1800" dirty="0" smtClean="0"/>
              <a:t> be empty.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 b="1" dirty="0" smtClean="0"/>
              <a:t>REPEAT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 dirty="0" smtClean="0"/>
              <a:t>	</a:t>
            </a:r>
            <a:r>
              <a:rPr lang="en-US" sz="1800" b="1" dirty="0" smtClean="0"/>
              <a:t>LET</a:t>
            </a:r>
            <a:r>
              <a:rPr lang="en-US" sz="1800" dirty="0" smtClean="0"/>
              <a:t> </a:t>
            </a:r>
            <a:r>
              <a:rPr lang="en-US" sz="1800" b="1" dirty="0" smtClean="0"/>
              <a:t>q</a:t>
            </a:r>
            <a:r>
              <a:rPr lang="en-US" sz="1800" dirty="0" smtClean="0"/>
              <a:t> be a random valid robot configuration (i.e., random point)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 dirty="0" smtClean="0"/>
              <a:t>	</a:t>
            </a:r>
            <a:r>
              <a:rPr lang="en-US" sz="1800" b="1" dirty="0" smtClean="0"/>
              <a:t>LET</a:t>
            </a:r>
            <a:r>
              <a:rPr lang="en-US" sz="1800" dirty="0" smtClean="0"/>
              <a:t> </a:t>
            </a:r>
            <a:r>
              <a:rPr lang="en-US" sz="1800" b="1" dirty="0" smtClean="0"/>
              <a:t>v</a:t>
            </a:r>
            <a:r>
              <a:rPr lang="en-US" sz="1800" dirty="0" smtClean="0"/>
              <a:t> be the node of </a:t>
            </a:r>
            <a:r>
              <a:rPr lang="en-US" sz="1800" b="1" dirty="0" smtClean="0"/>
              <a:t>V</a:t>
            </a:r>
            <a:r>
              <a:rPr lang="en-US" sz="1800" dirty="0" smtClean="0"/>
              <a:t> that is closest to </a:t>
            </a:r>
            <a:r>
              <a:rPr lang="en-US" sz="1800" b="1" dirty="0" smtClean="0"/>
              <a:t>q</a:t>
            </a:r>
            <a:r>
              <a:rPr lang="en-US" sz="1800" dirty="0" smtClean="0"/>
              <a:t>.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 dirty="0" smtClean="0"/>
              <a:t>	</a:t>
            </a:r>
            <a:r>
              <a:rPr lang="en-US" sz="1800" b="1" dirty="0" smtClean="0"/>
              <a:t>LET</a:t>
            </a:r>
            <a:r>
              <a:rPr lang="en-US" sz="1800" dirty="0" smtClean="0"/>
              <a:t> </a:t>
            </a:r>
            <a:r>
              <a:rPr lang="en-US" sz="1800" b="1" dirty="0" smtClean="0"/>
              <a:t>p</a:t>
            </a:r>
            <a:r>
              <a:rPr lang="en-US" sz="1800" dirty="0" smtClean="0"/>
              <a:t> be the point along the ray from </a:t>
            </a:r>
            <a:r>
              <a:rPr lang="en-US" sz="1800" b="1" dirty="0" smtClean="0"/>
              <a:t>v</a:t>
            </a:r>
            <a:r>
              <a:rPr lang="en-US" sz="1800" dirty="0" smtClean="0"/>
              <a:t> to </a:t>
            </a:r>
            <a:r>
              <a:rPr lang="en-US" sz="1800" b="1" dirty="0" smtClean="0"/>
              <a:t>q</a:t>
            </a:r>
            <a:r>
              <a:rPr lang="en-US" sz="1800" dirty="0" smtClean="0"/>
              <a:t> that is at distance </a:t>
            </a:r>
            <a:r>
              <a:rPr lang="en-US" sz="1800" b="1" dirty="0" smtClean="0"/>
              <a:t>s</a:t>
            </a:r>
            <a:r>
              <a:rPr lang="en-US" sz="1800" dirty="0" smtClean="0"/>
              <a:t> from </a:t>
            </a:r>
            <a:r>
              <a:rPr lang="en-US" sz="1800" b="1" dirty="0" smtClean="0"/>
              <a:t>v</a:t>
            </a:r>
            <a:r>
              <a:rPr lang="en-US" sz="1800" dirty="0" smtClean="0"/>
              <a:t>.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 dirty="0" smtClean="0"/>
              <a:t>	</a:t>
            </a:r>
            <a:r>
              <a:rPr lang="en-US" sz="1800" b="1" dirty="0" smtClean="0"/>
              <a:t>IF</a:t>
            </a:r>
            <a:r>
              <a:rPr lang="en-US" sz="1800" dirty="0" smtClean="0"/>
              <a:t> (</a:t>
            </a:r>
            <a:r>
              <a:rPr lang="en-US" sz="1800" b="1" dirty="0" err="1" smtClean="0"/>
              <a:t>vp</a:t>
            </a:r>
            <a:r>
              <a:rPr lang="en-US" sz="1800" dirty="0" smtClean="0"/>
              <a:t> is a valid edge) </a:t>
            </a:r>
            <a:r>
              <a:rPr lang="en-US" sz="1800" b="1" dirty="0" smtClean="0"/>
              <a:t>THEN</a:t>
            </a:r>
            <a:r>
              <a:rPr lang="en-US" sz="1800" dirty="0" smtClean="0"/>
              <a:t>		</a:t>
            </a:r>
            <a:r>
              <a:rPr lang="en-US" sz="1800" i="1" dirty="0" smtClean="0"/>
              <a:t>// i.e., does not intersect obstacles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 dirty="0" smtClean="0"/>
              <a:t>		 add new node </a:t>
            </a:r>
            <a:r>
              <a:rPr lang="en-US" sz="1800" b="1" dirty="0" smtClean="0"/>
              <a:t>p</a:t>
            </a:r>
            <a:r>
              <a:rPr lang="en-US" sz="1800" dirty="0" smtClean="0"/>
              <a:t> to </a:t>
            </a:r>
            <a:r>
              <a:rPr lang="en-US" sz="1800" b="1" dirty="0" smtClean="0"/>
              <a:t>V </a:t>
            </a:r>
            <a:r>
              <a:rPr lang="en-US" sz="1800" dirty="0" smtClean="0"/>
              <a:t>with parent </a:t>
            </a:r>
            <a:r>
              <a:rPr lang="en-US" sz="1800" b="1" dirty="0" smtClean="0"/>
              <a:t>v</a:t>
            </a:r>
            <a:r>
              <a:rPr lang="en-US" sz="1800" dirty="0" smtClean="0"/>
              <a:t> 	</a:t>
            </a:r>
            <a:r>
              <a:rPr lang="en-US" sz="1800" i="1" dirty="0" smtClean="0"/>
              <a:t>// i.e., add edge from </a:t>
            </a:r>
            <a:r>
              <a:rPr lang="en-US" sz="1800" b="1" i="1" dirty="0" smtClean="0"/>
              <a:t>v</a:t>
            </a:r>
            <a:r>
              <a:rPr lang="en-US" sz="1800" i="1" dirty="0" smtClean="0"/>
              <a:t> to </a:t>
            </a:r>
            <a:r>
              <a:rPr lang="en-US" sz="1800" b="1" i="1" dirty="0" smtClean="0"/>
              <a:t>p </a:t>
            </a:r>
            <a:r>
              <a:rPr lang="en-US" sz="1800" i="1" dirty="0" smtClean="0"/>
              <a:t>in </a:t>
            </a:r>
            <a:r>
              <a:rPr lang="en-US" sz="1800" b="1" i="1" dirty="0" smtClean="0"/>
              <a:t>E</a:t>
            </a:r>
            <a:endParaRPr lang="en-US" sz="1800" i="1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 b="1" dirty="0" smtClean="0"/>
              <a:t>UNTIL</a:t>
            </a:r>
            <a:r>
              <a:rPr lang="en-US" sz="1800" dirty="0" smtClean="0"/>
              <a:t> </a:t>
            </a:r>
            <a:r>
              <a:rPr lang="en-US" sz="1800" b="1" dirty="0" smtClean="0"/>
              <a:t>V</a:t>
            </a:r>
            <a:r>
              <a:rPr lang="en-US" sz="1800" dirty="0" smtClean="0"/>
              <a:t> has </a:t>
            </a:r>
            <a:r>
              <a:rPr lang="en-US" sz="1800" b="1" dirty="0" smtClean="0"/>
              <a:t>n</a:t>
            </a:r>
            <a:r>
              <a:rPr lang="en-US" sz="1800" dirty="0" smtClean="0"/>
              <a:t> vertices</a:t>
            </a:r>
          </a:p>
        </p:txBody>
      </p:sp>
      <p:sp>
        <p:nvSpPr>
          <p:cNvPr id="413701" name="Oval 5"/>
          <p:cNvSpPr>
            <a:spLocks noChangeArrowheads="1"/>
          </p:cNvSpPr>
          <p:nvPr/>
        </p:nvSpPr>
        <p:spPr bwMode="auto">
          <a:xfrm>
            <a:off x="5605463" y="5108575"/>
            <a:ext cx="153987" cy="153988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3702" name="Oval 6"/>
          <p:cNvSpPr>
            <a:spLocks noChangeArrowheads="1"/>
          </p:cNvSpPr>
          <p:nvPr/>
        </p:nvSpPr>
        <p:spPr bwMode="auto">
          <a:xfrm>
            <a:off x="5759450" y="5575300"/>
            <a:ext cx="153988" cy="1539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3703" name="Oval 7"/>
          <p:cNvSpPr>
            <a:spLocks noChangeArrowheads="1"/>
          </p:cNvSpPr>
          <p:nvPr/>
        </p:nvSpPr>
        <p:spPr bwMode="auto">
          <a:xfrm>
            <a:off x="4735513" y="5491163"/>
            <a:ext cx="153987" cy="1539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3704" name="Oval 8"/>
          <p:cNvSpPr>
            <a:spLocks noChangeArrowheads="1"/>
          </p:cNvSpPr>
          <p:nvPr/>
        </p:nvSpPr>
        <p:spPr bwMode="auto">
          <a:xfrm>
            <a:off x="4162425" y="5722938"/>
            <a:ext cx="153988" cy="1539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3705" name="Oval 9"/>
          <p:cNvSpPr>
            <a:spLocks noChangeArrowheads="1"/>
          </p:cNvSpPr>
          <p:nvPr/>
        </p:nvSpPr>
        <p:spPr bwMode="auto">
          <a:xfrm>
            <a:off x="4429125" y="5106988"/>
            <a:ext cx="153988" cy="1539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3706" name="Oval 10"/>
          <p:cNvSpPr>
            <a:spLocks noChangeArrowheads="1"/>
          </p:cNvSpPr>
          <p:nvPr/>
        </p:nvSpPr>
        <p:spPr bwMode="auto">
          <a:xfrm>
            <a:off x="4533900" y="4657725"/>
            <a:ext cx="153988" cy="1539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3707" name="Oval 11"/>
          <p:cNvSpPr>
            <a:spLocks noChangeArrowheads="1"/>
          </p:cNvSpPr>
          <p:nvPr/>
        </p:nvSpPr>
        <p:spPr bwMode="auto">
          <a:xfrm>
            <a:off x="5203825" y="5768975"/>
            <a:ext cx="153988" cy="1539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3715" name="Text Box 19"/>
          <p:cNvSpPr txBox="1">
            <a:spLocks noChangeArrowheads="1"/>
          </p:cNvSpPr>
          <p:nvPr/>
        </p:nvSpPr>
        <p:spPr bwMode="auto">
          <a:xfrm>
            <a:off x="8335963" y="458152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</a:p>
        </p:txBody>
      </p:sp>
      <p:sp>
        <p:nvSpPr>
          <p:cNvPr id="413716" name="Text Box 20"/>
          <p:cNvSpPr txBox="1">
            <a:spLocks noChangeArrowheads="1"/>
          </p:cNvSpPr>
          <p:nvPr/>
        </p:nvSpPr>
        <p:spPr bwMode="auto">
          <a:xfrm>
            <a:off x="6300788" y="50038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</a:p>
        </p:txBody>
      </p:sp>
      <p:sp>
        <p:nvSpPr>
          <p:cNvPr id="413717" name="Text Box 21"/>
          <p:cNvSpPr txBox="1">
            <a:spLocks noChangeArrowheads="1"/>
          </p:cNvSpPr>
          <p:nvPr/>
        </p:nvSpPr>
        <p:spPr bwMode="auto">
          <a:xfrm>
            <a:off x="5686425" y="5080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</a:p>
        </p:txBody>
      </p:sp>
      <p:sp>
        <p:nvSpPr>
          <p:cNvPr id="413719" name="Line 23"/>
          <p:cNvSpPr>
            <a:spLocks noChangeShapeType="1"/>
          </p:cNvSpPr>
          <p:nvPr/>
        </p:nvSpPr>
        <p:spPr bwMode="auto">
          <a:xfrm flipV="1">
            <a:off x="6281738" y="4721225"/>
            <a:ext cx="1931987" cy="354013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3708" name="Oval 12"/>
          <p:cNvSpPr>
            <a:spLocks noChangeArrowheads="1"/>
          </p:cNvSpPr>
          <p:nvPr/>
        </p:nvSpPr>
        <p:spPr bwMode="auto">
          <a:xfrm>
            <a:off x="8143875" y="4657725"/>
            <a:ext cx="153988" cy="153988"/>
          </a:xfrm>
          <a:prstGeom prst="ellipse">
            <a:avLst/>
          </a:prstGeom>
          <a:solidFill>
            <a:srgbClr val="FF330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3713" name="Oval 17"/>
          <p:cNvSpPr>
            <a:spLocks noChangeArrowheads="1"/>
          </p:cNvSpPr>
          <p:nvPr/>
        </p:nvSpPr>
        <p:spPr bwMode="auto">
          <a:xfrm>
            <a:off x="6223000" y="5003800"/>
            <a:ext cx="153988" cy="153988"/>
          </a:xfrm>
          <a:prstGeom prst="ellipse">
            <a:avLst/>
          </a:prstGeom>
          <a:solidFill>
            <a:srgbClr val="66FF33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 rot="-529842">
            <a:off x="5661025" y="4875213"/>
            <a:ext cx="595313" cy="122237"/>
            <a:chOff x="3606" y="3757"/>
            <a:chExt cx="338" cy="96"/>
          </a:xfrm>
        </p:grpSpPr>
        <p:sp>
          <p:nvSpPr>
            <p:cNvPr id="153626" name="Line 26"/>
            <p:cNvSpPr>
              <a:spLocks noChangeShapeType="1"/>
            </p:cNvSpPr>
            <p:nvPr/>
          </p:nvSpPr>
          <p:spPr bwMode="auto">
            <a:xfrm>
              <a:off x="3606" y="3757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27" name="Line 27"/>
            <p:cNvSpPr>
              <a:spLocks noChangeShapeType="1"/>
            </p:cNvSpPr>
            <p:nvPr/>
          </p:nvSpPr>
          <p:spPr bwMode="auto">
            <a:xfrm>
              <a:off x="3944" y="3757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28" name="Line 28"/>
            <p:cNvSpPr>
              <a:spLocks noChangeShapeType="1"/>
            </p:cNvSpPr>
            <p:nvPr/>
          </p:nvSpPr>
          <p:spPr bwMode="auto">
            <a:xfrm>
              <a:off x="3606" y="3805"/>
              <a:ext cx="3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3726" name="Text Box 30"/>
          <p:cNvSpPr txBox="1">
            <a:spLocks noChangeArrowheads="1"/>
          </p:cNvSpPr>
          <p:nvPr/>
        </p:nvSpPr>
        <p:spPr bwMode="auto">
          <a:xfrm>
            <a:off x="5762625" y="45815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391400" cy="4873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Probabilistic Road Maps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4403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PRMs perform well in practice, but are susceptible to missing vertices in narrow passages</a:t>
            </a:r>
          </a:p>
          <a:p>
            <a:pPr lvl="1" eaLnBrk="1" hangingPunct="1">
              <a:defRPr/>
            </a:pPr>
            <a:r>
              <a:rPr lang="en-US" dirty="0" smtClean="0"/>
              <a:t>Could lead to disconnected graphs and no solution:</a:t>
            </a:r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2036763" y="2622550"/>
          <a:ext cx="5124450" cy="3609975"/>
        </p:xfrm>
        <a:graphic>
          <a:graphicData uri="http://schemas.openxmlformats.org/presentationml/2006/ole">
            <p:oleObj spid="_x0000_s1026" name="Bitmap Image" r:id="rId3" imgW="5125165" imgH="3610479" progId="PBrush">
              <p:embed/>
            </p:oleObj>
          </a:graphicData>
        </a:graphic>
      </p:graphicFrame>
      <p:sp>
        <p:nvSpPr>
          <p:cNvPr id="3080" name="Oval 7"/>
          <p:cNvSpPr>
            <a:spLocks noChangeArrowheads="1"/>
          </p:cNvSpPr>
          <p:nvPr/>
        </p:nvSpPr>
        <p:spPr bwMode="auto">
          <a:xfrm rot="-1428519">
            <a:off x="4725988" y="3851275"/>
            <a:ext cx="461962" cy="1420813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Oval 8"/>
          <p:cNvSpPr>
            <a:spLocks noChangeArrowheads="1"/>
          </p:cNvSpPr>
          <p:nvPr/>
        </p:nvSpPr>
        <p:spPr bwMode="auto">
          <a:xfrm rot="-5574015">
            <a:off x="3168651" y="2335212"/>
            <a:ext cx="461962" cy="1420813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109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Bitmap Image</vt:lpstr>
      <vt:lpstr>Boustrophedon Cell Decomposition</vt:lpstr>
      <vt:lpstr>Probabilistic Road Maps</vt:lpstr>
      <vt:lpstr>Probabilistic Road Maps</vt:lpstr>
      <vt:lpstr>RRT Algorithm</vt:lpstr>
      <vt:lpstr>Probabilistic Road Maps</vt:lpstr>
    </vt:vector>
  </TitlesOfParts>
  <Company>Southern Illinois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Probabilistic Road Maps</dc:title>
  <dc:creator>Henry</dc:creator>
  <cp:lastModifiedBy>hexmoor</cp:lastModifiedBy>
  <cp:revision>12</cp:revision>
  <dcterms:created xsi:type="dcterms:W3CDTF">2009-01-25T19:39:02Z</dcterms:created>
  <dcterms:modified xsi:type="dcterms:W3CDTF">2009-01-26T18:43:47Z</dcterms:modified>
</cp:coreProperties>
</file>