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66" r:id="rId5"/>
    <p:sldId id="259" r:id="rId6"/>
    <p:sldId id="267" r:id="rId7"/>
    <p:sldId id="269" r:id="rId8"/>
    <p:sldId id="261" r:id="rId9"/>
    <p:sldId id="262" r:id="rId10"/>
    <p:sldId id="263" r:id="rId11"/>
    <p:sldId id="264" r:id="rId12"/>
    <p:sldId id="265"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7" d="100"/>
          <a:sy n="127" d="100"/>
        </p:scale>
        <p:origin x="-11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BF1BA9F8-0297-4965-A176-D5D0768FE350}" type="datetimeFigureOut">
              <a:rPr lang="en-US" smtClean="0"/>
              <a:t>12/11/2008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A21B27-3B36-4922-94DA-4AD9B95B78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1BA9F8-0297-4965-A176-D5D0768FE350}" type="datetimeFigureOut">
              <a:rPr lang="en-US" smtClean="0"/>
              <a:t>12/11/2008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1BA9F8-0297-4965-A176-D5D0768FE350}" type="datetimeFigureOut">
              <a:rPr lang="en-US" smtClean="0"/>
              <a:t>12/11/2008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1BA9F8-0297-4965-A176-D5D0768FE350}" type="datetimeFigureOut">
              <a:rPr lang="en-US" smtClean="0"/>
              <a:t>12/11/2008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1BA9F8-0297-4965-A176-D5D0768FE350}" type="datetimeFigureOut">
              <a:rPr lang="en-US" smtClean="0"/>
              <a:t>12/11/2008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1BA9F8-0297-4965-A176-D5D0768FE350}" type="datetimeFigureOut">
              <a:rPr lang="en-US" smtClean="0"/>
              <a:t>12/11/2008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F1BA9F8-0297-4965-A176-D5D0768FE350}" type="datetimeFigureOut">
              <a:rPr lang="en-US" smtClean="0"/>
              <a:t>12/11/2008</a:t>
            </a:fld>
            <a:endParaRPr lang="en-US"/>
          </a:p>
        </p:txBody>
      </p:sp>
      <p:sp>
        <p:nvSpPr>
          <p:cNvPr id="27" name="Slide Number Placeholder 26"/>
          <p:cNvSpPr>
            <a:spLocks noGrp="1"/>
          </p:cNvSpPr>
          <p:nvPr>
            <p:ph type="sldNum" sz="quarter" idx="11"/>
          </p:nvPr>
        </p:nvSpPr>
        <p:spPr/>
        <p:txBody>
          <a:bodyPr rtlCol="0"/>
          <a:lstStyle/>
          <a:p>
            <a:fld id="{D3A21B27-3B36-4922-94DA-4AD9B95B78DC}"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BF1BA9F8-0297-4965-A176-D5D0768FE350}" type="datetimeFigureOut">
              <a:rPr lang="en-US" smtClean="0"/>
              <a:t>12/11/2008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D3A21B27-3B36-4922-94DA-4AD9B95B78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BA9F8-0297-4965-A176-D5D0768FE350}" type="datetimeFigureOut">
              <a:rPr lang="en-US" smtClean="0"/>
              <a:t>12/11/2008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1BA9F8-0297-4965-A176-D5D0768FE350}" type="datetimeFigureOut">
              <a:rPr lang="en-US" smtClean="0"/>
              <a:t>12/11/2008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1BA9F8-0297-4965-A176-D5D0768FE350}" type="datetimeFigureOut">
              <a:rPr lang="en-US" smtClean="0"/>
              <a:t>12/11/2008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21B27-3B36-4922-94DA-4AD9B95B78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F1BA9F8-0297-4965-A176-D5D0768FE350}" type="datetimeFigureOut">
              <a:rPr lang="en-US" smtClean="0"/>
              <a:t>12/11/2008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A21B27-3B36-4922-94DA-4AD9B95B78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 Design Document:</a:t>
            </a:r>
            <a:br>
              <a:rPr lang="en-US" dirty="0" smtClean="0"/>
            </a:br>
            <a:r>
              <a:rPr lang="en-US" dirty="0" smtClean="0"/>
              <a:t>DSS Database Suite</a:t>
            </a:r>
            <a:endParaRPr lang="en-US" dirty="0"/>
          </a:p>
        </p:txBody>
      </p:sp>
      <p:sp>
        <p:nvSpPr>
          <p:cNvPr id="3" name="Subtitle 2"/>
          <p:cNvSpPr>
            <a:spLocks noGrp="1"/>
          </p:cNvSpPr>
          <p:nvPr>
            <p:ph type="subTitle" idx="1"/>
          </p:nvPr>
        </p:nvSpPr>
        <p:spPr/>
        <p:txBody>
          <a:bodyPr/>
          <a:lstStyle/>
          <a:p>
            <a:r>
              <a:rPr lang="en-US" dirty="0" smtClean="0"/>
              <a:t>Iain Smith &amp; </a:t>
            </a:r>
            <a:r>
              <a:rPr lang="en-US" dirty="0" err="1" smtClean="0"/>
              <a:t>Austyn</a:t>
            </a:r>
            <a:r>
              <a:rPr lang="en-US" dirty="0" smtClean="0"/>
              <a:t> </a:t>
            </a:r>
            <a:r>
              <a:rPr lang="en-US" dirty="0" err="1" smtClean="0"/>
              <a:t>Krutsinger</a:t>
            </a:r>
            <a:endParaRPr lang="en-US" dirty="0" smtClean="0"/>
          </a:p>
          <a:p>
            <a:r>
              <a:rPr lang="en-US" dirty="0" smtClean="0"/>
              <a:t>December 11, 2008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Description: Login</a:t>
            </a:r>
            <a:endParaRPr lang="en-US" dirty="0"/>
          </a:p>
        </p:txBody>
      </p:sp>
      <p:graphicFrame>
        <p:nvGraphicFramePr>
          <p:cNvPr id="6" name="Content Placeholder 5"/>
          <p:cNvGraphicFramePr>
            <a:graphicFrameLocks noGrp="1"/>
          </p:cNvGraphicFramePr>
          <p:nvPr>
            <p:ph idx="1"/>
          </p:nvPr>
        </p:nvGraphicFramePr>
        <p:xfrm>
          <a:off x="457200" y="2249488"/>
          <a:ext cx="8229600" cy="1661160"/>
        </p:xfrm>
        <a:graphic>
          <a:graphicData uri="http://schemas.openxmlformats.org/drawingml/2006/table">
            <a:tbl>
              <a:tblPr firstRow="1" bandRow="1">
                <a:tableStyleId>{5C22544A-7EE6-4342-B048-85BDC9FD1C3A}</a:tableStyleId>
              </a:tblPr>
              <a:tblGrid>
                <a:gridCol w="8229600"/>
              </a:tblGrid>
              <a:tr h="370840">
                <a:tc>
                  <a:txBody>
                    <a:bodyPr/>
                    <a:lstStyle/>
                    <a:p>
                      <a:pPr marL="0" marR="0" algn="ctr">
                        <a:spcBef>
                          <a:spcPts val="0"/>
                        </a:spcBef>
                        <a:spcAft>
                          <a:spcPts val="0"/>
                        </a:spcAft>
                      </a:pPr>
                      <a:r>
                        <a:rPr lang="en-US" sz="1200" b="1" kern="50" dirty="0">
                          <a:solidFill>
                            <a:srgbClr val="FFFFFF"/>
                          </a:solidFill>
                          <a:latin typeface="Times New Roman"/>
                          <a:ea typeface="Lucida Sans Unicode"/>
                          <a:cs typeface="Times New Roman"/>
                        </a:rPr>
                        <a:t>Login</a:t>
                      </a:r>
                      <a:endParaRPr lang="en-US" sz="1200" kern="50" dirty="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dirty="0">
                          <a:latin typeface="Times New Roman"/>
                          <a:ea typeface="Lucida Sans Unicode"/>
                          <a:cs typeface="Times New Roman"/>
                        </a:rPr>
                        <a:t>The Login class is responsible for user access to the Database of Student Records. Employees can read, print and query records. Administrators can create and save records, as well as perform Employee tasks. </a:t>
                      </a:r>
                      <a:endParaRPr lang="en-US" sz="1200" kern="50" dirty="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dirty="0" err="1">
                          <a:latin typeface="Times New Roman"/>
                          <a:ea typeface="Lucida Sans Unicode"/>
                          <a:cs typeface="Times New Roman"/>
                        </a:rPr>
                        <a:t>accountType</a:t>
                      </a:r>
                      <a:endParaRPr lang="en-US" sz="1200" kern="50" dirty="0">
                        <a:latin typeface="Times New Roman"/>
                        <a:ea typeface="Lucida Sans Unicode"/>
                        <a:cs typeface="Times New Roman"/>
                      </a:endParaRPr>
                    </a:p>
                    <a:p>
                      <a:pPr marL="0" marR="0">
                        <a:spcBef>
                          <a:spcPts val="0"/>
                        </a:spcBef>
                        <a:spcAft>
                          <a:spcPts val="0"/>
                        </a:spcAft>
                      </a:pPr>
                      <a:r>
                        <a:rPr lang="en-US" sz="1200" b="1" kern="50" dirty="0">
                          <a:latin typeface="Times New Roman"/>
                          <a:ea typeface="Lucida Sans Unicode"/>
                          <a:cs typeface="Times New Roman"/>
                        </a:rPr>
                        <a:t>username</a:t>
                      </a:r>
                      <a:endParaRPr lang="en-US" sz="1200" kern="50" dirty="0">
                        <a:latin typeface="Times New Roman"/>
                        <a:ea typeface="Lucida Sans Unicode"/>
                        <a:cs typeface="Times New Roman"/>
                      </a:endParaRPr>
                    </a:p>
                    <a:p>
                      <a:pPr marL="0" marR="0">
                        <a:spcBef>
                          <a:spcPts val="0"/>
                        </a:spcBef>
                        <a:spcAft>
                          <a:spcPts val="0"/>
                        </a:spcAft>
                      </a:pPr>
                      <a:r>
                        <a:rPr lang="en-US" sz="1200" b="1" kern="50" dirty="0">
                          <a:latin typeface="Times New Roman"/>
                          <a:ea typeface="Lucida Sans Unicode"/>
                          <a:cs typeface="Times New Roman"/>
                        </a:rPr>
                        <a:t>password</a:t>
                      </a:r>
                      <a:endParaRPr lang="en-US" sz="1200" kern="50" dirty="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dirty="0">
                          <a:latin typeface="Times New Roman"/>
                          <a:ea typeface="Lucida Sans Unicode"/>
                          <a:cs typeface="Times New Roman"/>
                        </a:rPr>
                        <a:t>validate() – authenticate user’s login</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launchDatabase</a:t>
                      </a:r>
                      <a:r>
                        <a:rPr lang="en-US" sz="1200" b="1" kern="50" dirty="0">
                          <a:latin typeface="Times New Roman"/>
                          <a:ea typeface="Lucida Sans Unicode"/>
                          <a:cs typeface="Times New Roman"/>
                        </a:rPr>
                        <a:t>() – loads database and prepares for reading/writing</a:t>
                      </a:r>
                      <a:endParaRPr lang="en-US" sz="1200" kern="50" dirty="0">
                        <a:latin typeface="Times New Roman"/>
                        <a:ea typeface="Lucida Sans Unicode"/>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Descriptions: </a:t>
            </a:r>
            <a:r>
              <a:rPr lang="en-US" dirty="0" err="1" smtClean="0"/>
              <a:t>DatabaseManager</a:t>
            </a:r>
            <a:endParaRPr lang="en-US" dirty="0"/>
          </a:p>
        </p:txBody>
      </p:sp>
      <p:graphicFrame>
        <p:nvGraphicFramePr>
          <p:cNvPr id="5" name="Content Placeholder 4"/>
          <p:cNvGraphicFramePr>
            <a:graphicFrameLocks noGrp="1"/>
          </p:cNvGraphicFramePr>
          <p:nvPr>
            <p:ph idx="1"/>
          </p:nvPr>
        </p:nvGraphicFramePr>
        <p:xfrm>
          <a:off x="457200" y="2249488"/>
          <a:ext cx="8229600" cy="1838960"/>
        </p:xfrm>
        <a:graphic>
          <a:graphicData uri="http://schemas.openxmlformats.org/drawingml/2006/table">
            <a:tbl>
              <a:tblPr firstRow="1" bandRow="1">
                <a:tableStyleId>{5C22544A-7EE6-4342-B048-85BDC9FD1C3A}</a:tableStyleId>
              </a:tblPr>
              <a:tblGrid>
                <a:gridCol w="8229600"/>
              </a:tblGrid>
              <a:tr h="370840">
                <a:tc>
                  <a:txBody>
                    <a:bodyPr/>
                    <a:lstStyle/>
                    <a:p>
                      <a:pPr marL="0" marR="0" algn="ctr">
                        <a:spcBef>
                          <a:spcPts val="0"/>
                        </a:spcBef>
                        <a:spcAft>
                          <a:spcPts val="0"/>
                        </a:spcAft>
                      </a:pPr>
                      <a:r>
                        <a:rPr lang="en-US" sz="1200" b="1" kern="50" dirty="0" err="1">
                          <a:solidFill>
                            <a:srgbClr val="FFFFFF"/>
                          </a:solidFill>
                          <a:latin typeface="Times New Roman"/>
                          <a:ea typeface="Lucida Sans Unicode"/>
                          <a:cs typeface="Times New Roman"/>
                        </a:rPr>
                        <a:t>DatabaseManager</a:t>
                      </a:r>
                      <a:endParaRPr lang="en-US" sz="1200" kern="50" dirty="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a:latin typeface="Times New Roman"/>
                          <a:ea typeface="Lucida Sans Unicode"/>
                          <a:cs typeface="Times New Roman"/>
                        </a:rPr>
                        <a:t>The DatabaseManager class is reponsible for managing the database of student records.</a:t>
                      </a:r>
                      <a:endParaRPr lang="en-US" sz="1200" kern="5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a:latin typeface="Times New Roman"/>
                          <a:ea typeface="Lucida Sans Unicode"/>
                          <a:cs typeface="Times New Roman"/>
                        </a:rPr>
                        <a:t>database[]</a:t>
                      </a:r>
                      <a:endParaRPr lang="en-US" sz="1200" kern="50">
                        <a:latin typeface="Times New Roman"/>
                        <a:ea typeface="Lucida Sans Unicode"/>
                        <a:cs typeface="Times New Roman"/>
                      </a:endParaRPr>
                    </a:p>
                    <a:p>
                      <a:pPr marL="0" marR="0">
                        <a:spcBef>
                          <a:spcPts val="0"/>
                        </a:spcBef>
                        <a:spcAft>
                          <a:spcPts val="0"/>
                        </a:spcAft>
                      </a:pPr>
                      <a:r>
                        <a:rPr lang="en-US" sz="1200" b="1" kern="50">
                          <a:latin typeface="Times New Roman"/>
                          <a:ea typeface="Lucida Sans Unicode"/>
                          <a:cs typeface="Times New Roman"/>
                        </a:rPr>
                        <a:t>studentRecord[]</a:t>
                      </a:r>
                      <a:endParaRPr lang="en-US" sz="1200" kern="50">
                        <a:latin typeface="Times New Roman"/>
                        <a:ea typeface="Lucida Sans Unicode"/>
                        <a:cs typeface="Times New Roman"/>
                      </a:endParaRPr>
                    </a:p>
                    <a:p>
                      <a:pPr marL="0" marR="0">
                        <a:spcBef>
                          <a:spcPts val="0"/>
                        </a:spcBef>
                        <a:spcAft>
                          <a:spcPts val="0"/>
                        </a:spcAft>
                      </a:pPr>
                      <a:r>
                        <a:rPr lang="en-US" sz="1200" b="1" kern="50">
                          <a:latin typeface="Times New Roman"/>
                          <a:ea typeface="Lucida Sans Unicode"/>
                          <a:cs typeface="Times New Roman"/>
                        </a:rPr>
                        <a:t>queries[]</a:t>
                      </a:r>
                      <a:endParaRPr lang="en-US" sz="1200" kern="5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dirty="0" err="1">
                          <a:latin typeface="Times New Roman"/>
                          <a:ea typeface="Lucida Sans Unicode"/>
                          <a:cs typeface="Times New Roman"/>
                        </a:rPr>
                        <a:t>loadRecord</a:t>
                      </a:r>
                      <a:r>
                        <a:rPr lang="en-US" sz="1200" b="1" kern="50" dirty="0">
                          <a:latin typeface="Times New Roman"/>
                          <a:ea typeface="Lucida Sans Unicode"/>
                          <a:cs typeface="Times New Roman"/>
                        </a:rPr>
                        <a:t>() – loads a student’s record from the database</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queryRecords</a:t>
                      </a:r>
                      <a:r>
                        <a:rPr lang="en-US" sz="1200" b="1" kern="50" dirty="0">
                          <a:latin typeface="Times New Roman"/>
                          <a:ea typeface="Lucida Sans Unicode"/>
                          <a:cs typeface="Times New Roman"/>
                        </a:rPr>
                        <a:t>() – search the database based on user defined search </a:t>
                      </a:r>
                      <a:r>
                        <a:rPr lang="en-US" sz="1200" b="1" kern="50" dirty="0" err="1">
                          <a:latin typeface="Times New Roman"/>
                          <a:ea typeface="Lucida Sans Unicode"/>
                          <a:cs typeface="Times New Roman"/>
                        </a:rPr>
                        <a:t>critera</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newRecord</a:t>
                      </a:r>
                      <a:r>
                        <a:rPr lang="en-US" sz="1200" b="1" kern="50" dirty="0">
                          <a:latin typeface="Times New Roman"/>
                          <a:ea typeface="Lucida Sans Unicode"/>
                          <a:cs typeface="Times New Roman"/>
                        </a:rPr>
                        <a:t>() – creates a new student record</a:t>
                      </a:r>
                      <a:endParaRPr lang="en-US" sz="1200" kern="50" dirty="0">
                        <a:latin typeface="Times New Roman"/>
                        <a:ea typeface="Lucida Sans Unicode"/>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Description: </a:t>
            </a:r>
            <a:r>
              <a:rPr lang="en-US" dirty="0" err="1" smtClean="0"/>
              <a:t>RecordManager</a:t>
            </a:r>
            <a:endParaRPr lang="en-US" dirty="0"/>
          </a:p>
        </p:txBody>
      </p:sp>
      <p:graphicFrame>
        <p:nvGraphicFramePr>
          <p:cNvPr id="4" name="Content Placeholder 3"/>
          <p:cNvGraphicFramePr>
            <a:graphicFrameLocks noGrp="1"/>
          </p:cNvGraphicFramePr>
          <p:nvPr>
            <p:ph idx="1"/>
          </p:nvPr>
        </p:nvGraphicFramePr>
        <p:xfrm>
          <a:off x="457200" y="2249488"/>
          <a:ext cx="8229600" cy="2392680"/>
        </p:xfrm>
        <a:graphic>
          <a:graphicData uri="http://schemas.openxmlformats.org/drawingml/2006/table">
            <a:tbl>
              <a:tblPr firstRow="1" bandRow="1">
                <a:tableStyleId>{5C22544A-7EE6-4342-B048-85BDC9FD1C3A}</a:tableStyleId>
              </a:tblPr>
              <a:tblGrid>
                <a:gridCol w="8229600"/>
              </a:tblGrid>
              <a:tr h="370840">
                <a:tc>
                  <a:txBody>
                    <a:bodyPr/>
                    <a:lstStyle/>
                    <a:p>
                      <a:pPr marL="0" marR="0" algn="ctr">
                        <a:spcBef>
                          <a:spcPts val="0"/>
                        </a:spcBef>
                        <a:spcAft>
                          <a:spcPts val="0"/>
                        </a:spcAft>
                      </a:pPr>
                      <a:r>
                        <a:rPr lang="en-US" sz="1200" b="1" kern="50" dirty="0" err="1">
                          <a:solidFill>
                            <a:srgbClr val="FFFFFF"/>
                          </a:solidFill>
                          <a:latin typeface="Times New Roman"/>
                          <a:ea typeface="Lucida Sans Unicode"/>
                          <a:cs typeface="Times New Roman"/>
                        </a:rPr>
                        <a:t>RecordManager</a:t>
                      </a:r>
                      <a:endParaRPr lang="en-US" sz="1200" kern="50" dirty="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a:latin typeface="Times New Roman"/>
                          <a:ea typeface="Lucida Sans Unicode"/>
                          <a:cs typeface="Times New Roman"/>
                        </a:rPr>
                        <a:t>The RecordManager class is responsible for managing a student record.</a:t>
                      </a:r>
                      <a:endParaRPr lang="en-US" sz="1200" kern="5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a:latin typeface="Times New Roman"/>
                          <a:ea typeface="Lucida Sans Unicode"/>
                          <a:cs typeface="Times New Roman"/>
                        </a:rPr>
                        <a:t>basicRecord[]</a:t>
                      </a:r>
                      <a:endParaRPr lang="en-US" sz="1200" kern="50">
                        <a:latin typeface="Times New Roman"/>
                        <a:ea typeface="Lucida Sans Unicode"/>
                        <a:cs typeface="Times New Roman"/>
                      </a:endParaRPr>
                    </a:p>
                    <a:p>
                      <a:pPr marL="0" marR="0">
                        <a:spcBef>
                          <a:spcPts val="0"/>
                        </a:spcBef>
                        <a:spcAft>
                          <a:spcPts val="0"/>
                        </a:spcAft>
                      </a:pPr>
                      <a:r>
                        <a:rPr lang="en-US" sz="1200" b="1" kern="50">
                          <a:latin typeface="Times New Roman"/>
                          <a:ea typeface="Lucida Sans Unicode"/>
                          <a:cs typeface="Times New Roman"/>
                        </a:rPr>
                        <a:t>equipmentRecord[]</a:t>
                      </a:r>
                      <a:endParaRPr lang="en-US" sz="1200" kern="50">
                        <a:latin typeface="Times New Roman"/>
                        <a:ea typeface="Lucida Sans Unicode"/>
                        <a:cs typeface="Times New Roman"/>
                      </a:endParaRPr>
                    </a:p>
                  </a:txBody>
                  <a:tcPr marL="68580" marR="68580" marT="0" marB="0"/>
                </a:tc>
              </a:tr>
              <a:tr h="370840">
                <a:tc>
                  <a:txBody>
                    <a:bodyPr/>
                    <a:lstStyle/>
                    <a:p>
                      <a:pPr marL="0" marR="0">
                        <a:spcBef>
                          <a:spcPts val="0"/>
                        </a:spcBef>
                        <a:spcAft>
                          <a:spcPts val="0"/>
                        </a:spcAft>
                      </a:pPr>
                      <a:r>
                        <a:rPr lang="en-US" sz="1200" b="1" kern="50" dirty="0" err="1">
                          <a:latin typeface="Times New Roman"/>
                          <a:ea typeface="Lucida Sans Unicode"/>
                          <a:cs typeface="Times New Roman"/>
                        </a:rPr>
                        <a:t>accessBasicRecord</a:t>
                      </a:r>
                      <a:r>
                        <a:rPr lang="en-US" sz="1200" b="1" kern="50" dirty="0">
                          <a:latin typeface="Times New Roman"/>
                          <a:ea typeface="Lucida Sans Unicode"/>
                          <a:cs typeface="Times New Roman"/>
                        </a:rPr>
                        <a:t>() – read student’s data from database</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editRecord</a:t>
                      </a:r>
                      <a:r>
                        <a:rPr lang="en-US" sz="1200" b="1" kern="50" dirty="0">
                          <a:latin typeface="Times New Roman"/>
                          <a:ea typeface="Lucida Sans Unicode"/>
                          <a:cs typeface="Times New Roman"/>
                        </a:rPr>
                        <a:t>() – edit the student’s database entry</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saveRecord</a:t>
                      </a:r>
                      <a:r>
                        <a:rPr lang="en-US" sz="1200" b="1" kern="50" dirty="0">
                          <a:latin typeface="Times New Roman"/>
                          <a:ea typeface="Lucida Sans Unicode"/>
                          <a:cs typeface="Times New Roman"/>
                        </a:rPr>
                        <a:t>() – save the data to the student’s database entry</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accessEquipment</a:t>
                      </a:r>
                      <a:r>
                        <a:rPr lang="en-US" sz="1200" b="1" kern="50" dirty="0">
                          <a:latin typeface="Times New Roman"/>
                          <a:ea typeface="Lucida Sans Unicode"/>
                          <a:cs typeface="Times New Roman"/>
                        </a:rPr>
                        <a:t>() – view equipment the student has checked out</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equipmentCheckin</a:t>
                      </a:r>
                      <a:r>
                        <a:rPr lang="en-US" sz="1200" b="1" kern="50" dirty="0">
                          <a:latin typeface="Times New Roman"/>
                          <a:ea typeface="Lucida Sans Unicode"/>
                          <a:cs typeface="Times New Roman"/>
                        </a:rPr>
                        <a:t>() – save check in information about equipment rental</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equipmentCheckout</a:t>
                      </a:r>
                      <a:r>
                        <a:rPr lang="en-US" sz="1200" b="1" kern="50" dirty="0">
                          <a:latin typeface="Times New Roman"/>
                          <a:ea typeface="Lucida Sans Unicode"/>
                          <a:cs typeface="Times New Roman"/>
                        </a:rPr>
                        <a:t>() – save check out information about equipment rental</a:t>
                      </a:r>
                      <a:endParaRPr lang="en-US" sz="1200" kern="50" dirty="0">
                        <a:latin typeface="Times New Roman"/>
                        <a:ea typeface="Lucida Sans Unicode"/>
                        <a:cs typeface="Times New Roman"/>
                      </a:endParaRPr>
                    </a:p>
                    <a:p>
                      <a:pPr marL="0" marR="0">
                        <a:spcBef>
                          <a:spcPts val="0"/>
                        </a:spcBef>
                        <a:spcAft>
                          <a:spcPts val="0"/>
                        </a:spcAft>
                      </a:pPr>
                      <a:r>
                        <a:rPr lang="en-US" sz="1200" b="1" kern="50" dirty="0" err="1">
                          <a:latin typeface="Times New Roman"/>
                          <a:ea typeface="Lucida Sans Unicode"/>
                          <a:cs typeface="Times New Roman"/>
                        </a:rPr>
                        <a:t>closeRecord</a:t>
                      </a:r>
                      <a:r>
                        <a:rPr lang="en-US" sz="1200" b="1" kern="50" dirty="0">
                          <a:latin typeface="Times New Roman"/>
                          <a:ea typeface="Lucida Sans Unicode"/>
                          <a:cs typeface="Times New Roman"/>
                        </a:rPr>
                        <a:t>() – close a currently opened record</a:t>
                      </a:r>
                      <a:endParaRPr lang="en-US" sz="1200" kern="50" dirty="0">
                        <a:latin typeface="Times New Roman"/>
                        <a:ea typeface="Lucida Sans Unicode"/>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5" name="Content Placeholder 4"/>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Environment</a:t>
            </a:r>
            <a:br>
              <a:rPr lang="en-US" dirty="0" smtClean="0"/>
            </a:br>
            <a:endParaRPr lang="en-US" dirty="0" smtClean="0"/>
          </a:p>
          <a:p>
            <a:r>
              <a:rPr lang="en-US" dirty="0" smtClean="0"/>
              <a:t>Interface</a:t>
            </a:r>
            <a:br>
              <a:rPr lang="en-US" dirty="0" smtClean="0"/>
            </a:br>
            <a:endParaRPr lang="en-US" dirty="0" smtClean="0"/>
          </a:p>
          <a:p>
            <a:r>
              <a:rPr lang="en-US" dirty="0" smtClean="0"/>
              <a:t>UML Diagrams</a:t>
            </a:r>
            <a:br>
              <a:rPr lang="en-US" dirty="0" smtClean="0"/>
            </a:br>
            <a:endParaRPr lang="en-US" dirty="0" smtClean="0"/>
          </a:p>
          <a:p>
            <a:r>
              <a:rPr lang="en-US" dirty="0" smtClean="0"/>
              <a:t>Model Descriptions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t>
            </a:r>
            <a:endParaRPr lang="en-US" dirty="0"/>
          </a:p>
        </p:txBody>
      </p:sp>
      <p:sp>
        <p:nvSpPr>
          <p:cNvPr id="3" name="Content Placeholder 2"/>
          <p:cNvSpPr>
            <a:spLocks noGrp="1"/>
          </p:cNvSpPr>
          <p:nvPr>
            <p:ph idx="1"/>
          </p:nvPr>
        </p:nvSpPr>
        <p:spPr/>
        <p:txBody>
          <a:bodyPr>
            <a:normAutofit/>
          </a:bodyPr>
          <a:lstStyle/>
          <a:p>
            <a:pPr lvl="0"/>
            <a:r>
              <a:rPr lang="en-US" dirty="0" smtClean="0"/>
              <a:t>Hardware:</a:t>
            </a:r>
          </a:p>
          <a:p>
            <a:pPr lvl="1"/>
            <a:r>
              <a:rPr lang="en-US" sz="2800" u="sng" dirty="0" smtClean="0"/>
              <a:t>Client</a:t>
            </a:r>
            <a:r>
              <a:rPr lang="en-US" sz="2800" dirty="0" smtClean="0"/>
              <a:t>: Employee’s Workstation</a:t>
            </a:r>
          </a:p>
          <a:p>
            <a:pPr lvl="1"/>
            <a:r>
              <a:rPr lang="en-US" sz="2800" u="sng" dirty="0" smtClean="0"/>
              <a:t>Server</a:t>
            </a:r>
            <a:r>
              <a:rPr lang="en-US" sz="2800" dirty="0" smtClean="0"/>
              <a:t>: Department Server</a:t>
            </a:r>
          </a:p>
          <a:p>
            <a:pPr lvl="0"/>
            <a:r>
              <a:rPr lang="en-US" dirty="0" smtClean="0"/>
              <a:t>Operating System:</a:t>
            </a:r>
          </a:p>
          <a:p>
            <a:pPr lvl="1"/>
            <a:r>
              <a:rPr lang="en-US" sz="2800" u="sng" dirty="0" smtClean="0"/>
              <a:t>Client</a:t>
            </a:r>
            <a:r>
              <a:rPr lang="en-US" sz="2800" dirty="0" smtClean="0"/>
              <a:t>: Windows XP/Vista with .NET Framework and </a:t>
            </a:r>
            <a:r>
              <a:rPr lang="en-US" sz="2800" dirty="0" err="1" smtClean="0"/>
              <a:t>MySQL</a:t>
            </a:r>
            <a:r>
              <a:rPr lang="en-US" sz="2800" dirty="0" smtClean="0"/>
              <a:t> extension</a:t>
            </a:r>
          </a:p>
          <a:p>
            <a:pPr lvl="1"/>
            <a:r>
              <a:rPr lang="en-US" sz="2800" u="sng" dirty="0" smtClean="0"/>
              <a:t>Server</a:t>
            </a:r>
            <a:r>
              <a:rPr lang="en-US" sz="2800" dirty="0" smtClean="0"/>
              <a:t>: Windows Server 2000/2003/2008 with .NET Framework and </a:t>
            </a:r>
            <a:r>
              <a:rPr lang="en-US" sz="2800" dirty="0" err="1" smtClean="0"/>
              <a:t>MySQL</a:t>
            </a:r>
            <a:r>
              <a:rPr lang="en-US" sz="2800" dirty="0" smtClean="0"/>
              <a:t> </a:t>
            </a:r>
            <a:r>
              <a:rPr lang="en-US" sz="2800" dirty="0" smtClean="0"/>
              <a:t>database</a:t>
            </a:r>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Network Connection: Local Area Network currently setup in DSS building</a:t>
            </a:r>
          </a:p>
          <a:p>
            <a:pPr lvl="0"/>
            <a:r>
              <a:rPr lang="en-US" dirty="0" smtClean="0"/>
              <a:t>Code Standard</a:t>
            </a:r>
          </a:p>
          <a:p>
            <a:pPr lvl="1"/>
            <a:r>
              <a:rPr lang="en-US" sz="2800" u="sng" dirty="0" smtClean="0"/>
              <a:t>Database</a:t>
            </a:r>
            <a:r>
              <a:rPr lang="en-US" sz="2800" dirty="0" smtClean="0"/>
              <a:t>: </a:t>
            </a:r>
            <a:r>
              <a:rPr lang="en-US" sz="2800" dirty="0" err="1" smtClean="0"/>
              <a:t>MySQL</a:t>
            </a:r>
            <a:endParaRPr lang="en-US" sz="2800" dirty="0" smtClean="0"/>
          </a:p>
          <a:p>
            <a:pPr lvl="1"/>
            <a:r>
              <a:rPr lang="en-US" sz="2800" u="sng" dirty="0" smtClean="0"/>
              <a:t>Client</a:t>
            </a:r>
            <a:r>
              <a:rPr lang="en-US" sz="2800" dirty="0" smtClean="0"/>
              <a:t>: C# using Microsoft Visual Studio 2005</a:t>
            </a:r>
          </a:p>
          <a:p>
            <a:pPr lvl="1"/>
            <a:r>
              <a:rPr lang="en-US" sz="2800" u="sng" dirty="0" smtClean="0"/>
              <a:t>Database Communication</a:t>
            </a:r>
            <a:r>
              <a:rPr lang="en-US" sz="2800" dirty="0" smtClean="0"/>
              <a:t>: Taken care of within the Client program</a:t>
            </a:r>
          </a:p>
          <a:p>
            <a:r>
              <a:rPr lang="en-US" u="sng" dirty="0" smtClean="0"/>
              <a:t>Performance</a:t>
            </a:r>
            <a:r>
              <a:rPr lang="en-US" dirty="0" smtClean="0"/>
              <a:t>: The system should save and load the records in the appropriate table of the DSS Database 100% of the time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Basic</a:t>
            </a:r>
            <a:endParaRPr lang="en-US" dirty="0"/>
          </a:p>
        </p:txBody>
      </p:sp>
      <p:pic>
        <p:nvPicPr>
          <p:cNvPr id="4" name="Content Placeholder 3" descr="scr_main.png"/>
          <p:cNvPicPr>
            <a:picLocks noGrp="1" noChangeAspect="1"/>
          </p:cNvPicPr>
          <p:nvPr>
            <p:ph idx="1"/>
          </p:nvPr>
        </p:nvPicPr>
        <p:blipFill>
          <a:blip r:embed="rId2"/>
          <a:stretch>
            <a:fillRect/>
          </a:stretch>
        </p:blipFill>
        <p:spPr>
          <a:xfrm>
            <a:off x="1675691" y="2249488"/>
            <a:ext cx="5792618" cy="432435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Equipment</a:t>
            </a:r>
            <a:endParaRPr lang="en-US" dirty="0"/>
          </a:p>
        </p:txBody>
      </p:sp>
      <p:pic>
        <p:nvPicPr>
          <p:cNvPr id="4" name="Content Placeholder 3" descr="scr_equip.png"/>
          <p:cNvPicPr>
            <a:picLocks noGrp="1" noChangeAspect="1"/>
          </p:cNvPicPr>
          <p:nvPr>
            <p:ph idx="1"/>
          </p:nvPr>
        </p:nvPicPr>
        <p:blipFill>
          <a:blip r:embed="rId2"/>
          <a:stretch>
            <a:fillRect/>
          </a:stretch>
        </p:blipFill>
        <p:spPr>
          <a:xfrm>
            <a:off x="1683521" y="2249488"/>
            <a:ext cx="5776957" cy="43243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filled in</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1675691" y="2249488"/>
            <a:ext cx="5792618" cy="432435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Class Hierarchy</a:t>
            </a:r>
            <a:endParaRPr lang="en-US" dirty="0"/>
          </a:p>
        </p:txBody>
      </p:sp>
      <p:pic>
        <p:nvPicPr>
          <p:cNvPr id="4" name="Content Placeholder 3" descr="ClassHierarchy_Basic.PNG"/>
          <p:cNvPicPr>
            <a:picLocks noGrp="1" noChangeAspect="1"/>
          </p:cNvPicPr>
          <p:nvPr>
            <p:ph idx="1"/>
          </p:nvPr>
        </p:nvPicPr>
        <p:blipFill>
          <a:blip r:embed="rId2"/>
          <a:stretch>
            <a:fillRect/>
          </a:stretch>
        </p:blipFill>
        <p:spPr>
          <a:xfrm>
            <a:off x="1628775" y="2297113"/>
            <a:ext cx="5886450" cy="42291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Function Diagram</a:t>
            </a:r>
            <a:endParaRPr lang="en-US" dirty="0"/>
          </a:p>
        </p:txBody>
      </p:sp>
      <p:pic>
        <p:nvPicPr>
          <p:cNvPr id="4" name="Content Placeholder 3" descr="UC Diagram.PNG"/>
          <p:cNvPicPr>
            <a:picLocks noGrp="1" noChangeAspect="1"/>
          </p:cNvPicPr>
          <p:nvPr>
            <p:ph idx="1"/>
          </p:nvPr>
        </p:nvPicPr>
        <p:blipFill>
          <a:blip r:embed="rId2"/>
          <a:stretch>
            <a:fillRect/>
          </a:stretch>
        </p:blipFill>
        <p:spPr>
          <a:xfrm>
            <a:off x="2655821" y="2249488"/>
            <a:ext cx="3832358" cy="432435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78</TotalTime>
  <Words>329</Words>
  <Application>Microsoft Office PowerPoint</Application>
  <PresentationFormat>On-screen Show (4:3)</PresentationFormat>
  <Paragraphs>57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Urban</vt:lpstr>
      <vt:lpstr>Project Design Document: DSS Database Suite</vt:lpstr>
      <vt:lpstr>Overview</vt:lpstr>
      <vt:lpstr>Environment</vt:lpstr>
      <vt:lpstr>Environment</vt:lpstr>
      <vt:lpstr>Interface: Basic</vt:lpstr>
      <vt:lpstr>Interface: Equipment</vt:lpstr>
      <vt:lpstr>Interface filled in</vt:lpstr>
      <vt:lpstr>UML: Class Hierarchy</vt:lpstr>
      <vt:lpstr>UML: Function Diagram</vt:lpstr>
      <vt:lpstr>Model Description: Login</vt:lpstr>
      <vt:lpstr>Model Descriptions: DatabaseManager</vt:lpstr>
      <vt:lpstr>Model Description: RecordManager</vt:lpstr>
      <vt:lpstr>Questions</vt:lpstr>
    </vt:vector>
  </TitlesOfParts>
  <Company>Southern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Design Document: DSS Database Suite</dc:title>
  <dc:creator>ismith</dc:creator>
  <cp:lastModifiedBy>ismith</cp:lastModifiedBy>
  <cp:revision>13</cp:revision>
  <dcterms:created xsi:type="dcterms:W3CDTF">2008-12-11T14:16:47Z</dcterms:created>
  <dcterms:modified xsi:type="dcterms:W3CDTF">2008-12-11T15:35:15Z</dcterms:modified>
</cp:coreProperties>
</file>